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33"/>
  </p:notesMasterIdLst>
  <p:handoutMasterIdLst>
    <p:handoutMasterId r:id="rId34"/>
  </p:handoutMasterIdLst>
  <p:sldIdLst>
    <p:sldId id="256" r:id="rId5"/>
    <p:sldId id="292" r:id="rId6"/>
    <p:sldId id="293" r:id="rId7"/>
    <p:sldId id="298" r:id="rId8"/>
    <p:sldId id="286" r:id="rId9"/>
    <p:sldId id="288" r:id="rId10"/>
    <p:sldId id="289" r:id="rId11"/>
    <p:sldId id="290" r:id="rId12"/>
    <p:sldId id="291" r:id="rId13"/>
    <p:sldId id="276" r:id="rId14"/>
    <p:sldId id="302" r:id="rId15"/>
    <p:sldId id="279" r:id="rId16"/>
    <p:sldId id="307" r:id="rId17"/>
    <p:sldId id="303" r:id="rId18"/>
    <p:sldId id="305" r:id="rId19"/>
    <p:sldId id="304" r:id="rId20"/>
    <p:sldId id="306" r:id="rId21"/>
    <p:sldId id="299" r:id="rId22"/>
    <p:sldId id="300" r:id="rId23"/>
    <p:sldId id="280" r:id="rId24"/>
    <p:sldId id="308" r:id="rId25"/>
    <p:sldId id="278" r:id="rId26"/>
    <p:sldId id="301" r:id="rId27"/>
    <p:sldId id="282" r:id="rId28"/>
    <p:sldId id="281" r:id="rId29"/>
    <p:sldId id="310" r:id="rId30"/>
    <p:sldId id="294" r:id="rId31"/>
    <p:sldId id="315" r:id="rId32"/>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Body" id="{B9B51309-D148-4332-87C2-07BE32FBCA3B}">
          <p14:sldIdLst>
            <p14:sldId id="292"/>
            <p14:sldId id="293"/>
            <p14:sldId id="298"/>
            <p14:sldId id="286"/>
            <p14:sldId id="288"/>
            <p14:sldId id="289"/>
            <p14:sldId id="290"/>
            <p14:sldId id="291"/>
            <p14:sldId id="276"/>
            <p14:sldId id="302"/>
            <p14:sldId id="279"/>
            <p14:sldId id="307"/>
            <p14:sldId id="303"/>
            <p14:sldId id="305"/>
            <p14:sldId id="304"/>
            <p14:sldId id="306"/>
            <p14:sldId id="299"/>
            <p14:sldId id="300"/>
            <p14:sldId id="280"/>
            <p14:sldId id="308"/>
            <p14:sldId id="278"/>
            <p14:sldId id="301"/>
            <p14:sldId id="282"/>
            <p14:sldId id="281"/>
            <p14:sldId id="310"/>
            <p14:sldId id="294"/>
            <p14:sldId id="315"/>
          </p14:sldIdLst>
        </p14:section>
        <p14:section name="Learn More"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B45"/>
    <a:srgbClr val="D24726"/>
    <a:srgbClr val="404040"/>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35" autoAdjust="0"/>
    <p:restoredTop sz="80630" autoAdjust="0"/>
  </p:normalViewPr>
  <p:slideViewPr>
    <p:cSldViewPr snapToGrid="0">
      <p:cViewPr varScale="1">
        <p:scale>
          <a:sx n="89" d="100"/>
          <a:sy n="89" d="100"/>
        </p:scale>
        <p:origin x="1380" y="8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2484"/>
    </p:cViewPr>
  </p:sorterViewPr>
  <p:notesViewPr>
    <p:cSldViewPr snapToGrid="0">
      <p:cViewPr varScale="1">
        <p:scale>
          <a:sx n="84" d="100"/>
          <a:sy n="84"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commentAuthors" Target="commentAuthors.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sz="quarter" idx="1"/>
          </p:nvPr>
        </p:nvSpPr>
        <p:spPr>
          <a:xfrm>
            <a:off x="4143587" y="0"/>
            <a:ext cx="3169920" cy="481727"/>
          </a:xfrm>
          <a:prstGeom prst="rect">
            <a:avLst/>
          </a:prstGeom>
        </p:spPr>
        <p:txBody>
          <a:bodyPr vert="horz" lIns="96661" tIns="48331" rIns="96661" bIns="48331" rtlCol="0"/>
          <a:lstStyle>
            <a:lvl1pPr algn="r">
              <a:defRPr sz="1300"/>
            </a:lvl1pPr>
          </a:lstStyle>
          <a:p>
            <a:fld id="{80680FBE-A8DF-4758-9AC4-3A9E1039168F}" type="datetimeFigureOut">
              <a:rPr lang="en-US" smtClean="0"/>
              <a:t>8/15/2024</a:t>
            </a:fld>
            <a:endParaRPr lang="en-US" dirty="0"/>
          </a:p>
        </p:txBody>
      </p:sp>
      <p:sp>
        <p:nvSpPr>
          <p:cNvPr id="4" name="Footer Placeholder 3"/>
          <p:cNvSpPr>
            <a:spLocks noGrp="1"/>
          </p:cNvSpPr>
          <p:nvPr>
            <p:ph type="ftr" sz="quarter" idx="2"/>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5" name="Slide Number Placeholder 4"/>
          <p:cNvSpPr>
            <a:spLocks noGrp="1"/>
          </p:cNvSpPr>
          <p:nvPr>
            <p:ph type="sldNum" sz="quarter" idx="3"/>
          </p:nvPr>
        </p:nvSpPr>
        <p:spPr>
          <a:xfrm>
            <a:off x="4143587" y="9119474"/>
            <a:ext cx="3169920" cy="481726"/>
          </a:xfrm>
          <a:prstGeom prst="rect">
            <a:avLst/>
          </a:prstGeom>
        </p:spPr>
        <p:txBody>
          <a:bodyPr vert="horz" lIns="96661" tIns="48331" rIns="96661" bIns="48331" rtlCol="0" anchor="b"/>
          <a:lstStyle>
            <a:lvl1pPr algn="r">
              <a:defRPr sz="1300"/>
            </a:lvl1pPr>
          </a:lstStyle>
          <a:p>
            <a:fld id="{9C679768-A2FC-4D08-91F6-8DCE6C566B36}" type="slidenum">
              <a:rPr lang="en-US" smtClean="0"/>
              <a:t>‹#›</a:t>
            </a:fld>
            <a:endParaRPr lang="en-US" dirty="0"/>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dirty="0"/>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EC13577B-6902-467D-A26C-08A0DD5E4E03}" type="datetimeFigureOut">
              <a:rPr lang="en-US" smtClean="0"/>
              <a:t>8/15/2024</a:t>
            </a:fld>
            <a:endParaRPr lang="en-US" dirty="0"/>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dirty="0"/>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dirty="0"/>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DF61EA0F-A667-4B49-8422-0062BC55E249}" type="slidenum">
              <a:rPr lang="en-US" smtClean="0"/>
              <a:t>‹#›</a:t>
            </a:fld>
            <a:endParaRPr lang="en-US" dirty="0"/>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t>1</a:t>
            </a:fld>
            <a:endParaRPr lang="en-US" dirty="0"/>
          </a:p>
        </p:txBody>
      </p:sp>
    </p:spTree>
    <p:extLst>
      <p:ext uri="{BB962C8B-B14F-4D97-AF65-F5344CB8AC3E}">
        <p14:creationId xmlns:p14="http://schemas.microsoft.com/office/powerpoint/2010/main" val="10117698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10</a:t>
            </a:fld>
            <a:endParaRPr lang="en-US" dirty="0"/>
          </a:p>
        </p:txBody>
      </p:sp>
    </p:spTree>
    <p:extLst>
      <p:ext uri="{BB962C8B-B14F-4D97-AF65-F5344CB8AC3E}">
        <p14:creationId xmlns:p14="http://schemas.microsoft.com/office/powerpoint/2010/main" val="28609711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strike="sngStrike" dirty="0"/>
          </a:p>
        </p:txBody>
      </p:sp>
      <p:sp>
        <p:nvSpPr>
          <p:cNvPr id="4" name="Slide Number Placeholder 3"/>
          <p:cNvSpPr>
            <a:spLocks noGrp="1"/>
          </p:cNvSpPr>
          <p:nvPr>
            <p:ph type="sldNum" sz="quarter" idx="5"/>
          </p:nvPr>
        </p:nvSpPr>
        <p:spPr/>
        <p:txBody>
          <a:bodyPr/>
          <a:lstStyle/>
          <a:p>
            <a:fld id="{DF61EA0F-A667-4B49-8422-0062BC55E249}" type="slidenum">
              <a:rPr lang="en-US" smtClean="0"/>
              <a:t>11</a:t>
            </a:fld>
            <a:endParaRPr lang="en-US" dirty="0"/>
          </a:p>
        </p:txBody>
      </p:sp>
    </p:spTree>
    <p:extLst>
      <p:ext uri="{BB962C8B-B14F-4D97-AF65-F5344CB8AC3E}">
        <p14:creationId xmlns:p14="http://schemas.microsoft.com/office/powerpoint/2010/main" val="32961208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12</a:t>
            </a:fld>
            <a:endParaRPr lang="en-US" dirty="0"/>
          </a:p>
        </p:txBody>
      </p:sp>
    </p:spTree>
    <p:extLst>
      <p:ext uri="{BB962C8B-B14F-4D97-AF65-F5344CB8AC3E}">
        <p14:creationId xmlns:p14="http://schemas.microsoft.com/office/powerpoint/2010/main" val="34527394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13</a:t>
            </a:fld>
            <a:endParaRPr lang="en-US" dirty="0"/>
          </a:p>
        </p:txBody>
      </p:sp>
    </p:spTree>
    <p:extLst>
      <p:ext uri="{BB962C8B-B14F-4D97-AF65-F5344CB8AC3E}">
        <p14:creationId xmlns:p14="http://schemas.microsoft.com/office/powerpoint/2010/main" val="35131435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14</a:t>
            </a:fld>
            <a:endParaRPr lang="en-US" dirty="0"/>
          </a:p>
        </p:txBody>
      </p:sp>
    </p:spTree>
    <p:extLst>
      <p:ext uri="{BB962C8B-B14F-4D97-AF65-F5344CB8AC3E}">
        <p14:creationId xmlns:p14="http://schemas.microsoft.com/office/powerpoint/2010/main" val="18799883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15</a:t>
            </a:fld>
            <a:endParaRPr lang="en-US" dirty="0"/>
          </a:p>
        </p:txBody>
      </p:sp>
    </p:spTree>
    <p:extLst>
      <p:ext uri="{BB962C8B-B14F-4D97-AF65-F5344CB8AC3E}">
        <p14:creationId xmlns:p14="http://schemas.microsoft.com/office/powerpoint/2010/main" val="19030664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16</a:t>
            </a:fld>
            <a:endParaRPr lang="en-US" dirty="0"/>
          </a:p>
        </p:txBody>
      </p:sp>
    </p:spTree>
    <p:extLst>
      <p:ext uri="{BB962C8B-B14F-4D97-AF65-F5344CB8AC3E}">
        <p14:creationId xmlns:p14="http://schemas.microsoft.com/office/powerpoint/2010/main" val="1411016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17</a:t>
            </a:fld>
            <a:endParaRPr lang="en-US" dirty="0"/>
          </a:p>
        </p:txBody>
      </p:sp>
    </p:spTree>
    <p:extLst>
      <p:ext uri="{BB962C8B-B14F-4D97-AF65-F5344CB8AC3E}">
        <p14:creationId xmlns:p14="http://schemas.microsoft.com/office/powerpoint/2010/main" val="34010102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18</a:t>
            </a:fld>
            <a:endParaRPr lang="en-US" dirty="0"/>
          </a:p>
        </p:txBody>
      </p:sp>
    </p:spTree>
    <p:extLst>
      <p:ext uri="{BB962C8B-B14F-4D97-AF65-F5344CB8AC3E}">
        <p14:creationId xmlns:p14="http://schemas.microsoft.com/office/powerpoint/2010/main" val="32637843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61EA0F-A667-4B49-8422-0062BC55E249}" type="slidenum">
              <a:rPr lang="en-US" smtClean="0"/>
              <a:t>19</a:t>
            </a:fld>
            <a:endParaRPr lang="en-US" dirty="0"/>
          </a:p>
        </p:txBody>
      </p:sp>
    </p:spTree>
    <p:extLst>
      <p:ext uri="{BB962C8B-B14F-4D97-AF65-F5344CB8AC3E}">
        <p14:creationId xmlns:p14="http://schemas.microsoft.com/office/powerpoint/2010/main" val="1209531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2</a:t>
            </a:fld>
            <a:endParaRPr lang="en-US" dirty="0"/>
          </a:p>
        </p:txBody>
      </p:sp>
    </p:spTree>
    <p:extLst>
      <p:ext uri="{BB962C8B-B14F-4D97-AF65-F5344CB8AC3E}">
        <p14:creationId xmlns:p14="http://schemas.microsoft.com/office/powerpoint/2010/main" val="42717202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61EA0F-A667-4B49-8422-0062BC55E249}" type="slidenum">
              <a:rPr lang="en-US" smtClean="0"/>
              <a:t>20</a:t>
            </a:fld>
            <a:endParaRPr lang="en-US" dirty="0"/>
          </a:p>
        </p:txBody>
      </p:sp>
    </p:spTree>
    <p:extLst>
      <p:ext uri="{BB962C8B-B14F-4D97-AF65-F5344CB8AC3E}">
        <p14:creationId xmlns:p14="http://schemas.microsoft.com/office/powerpoint/2010/main" val="19054959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21</a:t>
            </a:fld>
            <a:endParaRPr lang="en-US" dirty="0"/>
          </a:p>
        </p:txBody>
      </p:sp>
    </p:spTree>
    <p:extLst>
      <p:ext uri="{BB962C8B-B14F-4D97-AF65-F5344CB8AC3E}">
        <p14:creationId xmlns:p14="http://schemas.microsoft.com/office/powerpoint/2010/main" val="1447715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22</a:t>
            </a:fld>
            <a:endParaRPr lang="en-US" dirty="0"/>
          </a:p>
        </p:txBody>
      </p:sp>
    </p:spTree>
    <p:extLst>
      <p:ext uri="{BB962C8B-B14F-4D97-AF65-F5344CB8AC3E}">
        <p14:creationId xmlns:p14="http://schemas.microsoft.com/office/powerpoint/2010/main" val="37020655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23</a:t>
            </a:fld>
            <a:endParaRPr lang="en-US" dirty="0"/>
          </a:p>
        </p:txBody>
      </p:sp>
    </p:spTree>
    <p:extLst>
      <p:ext uri="{BB962C8B-B14F-4D97-AF65-F5344CB8AC3E}">
        <p14:creationId xmlns:p14="http://schemas.microsoft.com/office/powerpoint/2010/main" val="31311450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61EA0F-A667-4B49-8422-0062BC55E249}" type="slidenum">
              <a:rPr lang="en-US" smtClean="0"/>
              <a:t>24</a:t>
            </a:fld>
            <a:endParaRPr lang="en-US" dirty="0"/>
          </a:p>
        </p:txBody>
      </p:sp>
    </p:spTree>
    <p:extLst>
      <p:ext uri="{BB962C8B-B14F-4D97-AF65-F5344CB8AC3E}">
        <p14:creationId xmlns:p14="http://schemas.microsoft.com/office/powerpoint/2010/main" val="42000393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DF61EA0F-A667-4B49-8422-0062BC55E249}" type="slidenum">
              <a:rPr lang="en-US" smtClean="0"/>
              <a:t>25</a:t>
            </a:fld>
            <a:endParaRPr lang="en-US" dirty="0"/>
          </a:p>
        </p:txBody>
      </p:sp>
    </p:spTree>
    <p:extLst>
      <p:ext uri="{BB962C8B-B14F-4D97-AF65-F5344CB8AC3E}">
        <p14:creationId xmlns:p14="http://schemas.microsoft.com/office/powerpoint/2010/main" val="16875881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61EA0F-A667-4B49-8422-0062BC55E249}" type="slidenum">
              <a:rPr lang="en-US" smtClean="0"/>
              <a:t>26</a:t>
            </a:fld>
            <a:endParaRPr lang="en-US" dirty="0"/>
          </a:p>
        </p:txBody>
      </p:sp>
    </p:spTree>
    <p:extLst>
      <p:ext uri="{BB962C8B-B14F-4D97-AF65-F5344CB8AC3E}">
        <p14:creationId xmlns:p14="http://schemas.microsoft.com/office/powerpoint/2010/main" val="4046134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27</a:t>
            </a:fld>
            <a:endParaRPr lang="en-US" dirty="0"/>
          </a:p>
        </p:txBody>
      </p:sp>
    </p:spTree>
    <p:extLst>
      <p:ext uri="{BB962C8B-B14F-4D97-AF65-F5344CB8AC3E}">
        <p14:creationId xmlns:p14="http://schemas.microsoft.com/office/powerpoint/2010/main" val="26424601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28</a:t>
            </a:fld>
            <a:endParaRPr lang="en-US" dirty="0"/>
          </a:p>
        </p:txBody>
      </p:sp>
    </p:spTree>
    <p:extLst>
      <p:ext uri="{BB962C8B-B14F-4D97-AF65-F5344CB8AC3E}">
        <p14:creationId xmlns:p14="http://schemas.microsoft.com/office/powerpoint/2010/main" val="3093179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AU" dirty="0">
              <a:solidFill>
                <a:srgbClr val="1F1F1F"/>
              </a:solidFill>
              <a:effectLst/>
              <a:latin typeface="Google Sans"/>
            </a:endParaRPr>
          </a:p>
        </p:txBody>
      </p:sp>
      <p:sp>
        <p:nvSpPr>
          <p:cNvPr id="4" name="Slide Number Placeholder 3"/>
          <p:cNvSpPr>
            <a:spLocks noGrp="1"/>
          </p:cNvSpPr>
          <p:nvPr>
            <p:ph type="sldNum" sz="quarter" idx="5"/>
          </p:nvPr>
        </p:nvSpPr>
        <p:spPr/>
        <p:txBody>
          <a:bodyPr/>
          <a:lstStyle/>
          <a:p>
            <a:fld id="{DF61EA0F-A667-4B49-8422-0062BC55E249}" type="slidenum">
              <a:rPr lang="en-US" smtClean="0"/>
              <a:t>3</a:t>
            </a:fld>
            <a:endParaRPr lang="en-US" dirty="0"/>
          </a:p>
        </p:txBody>
      </p:sp>
    </p:spTree>
    <p:extLst>
      <p:ext uri="{BB962C8B-B14F-4D97-AF65-F5344CB8AC3E}">
        <p14:creationId xmlns:p14="http://schemas.microsoft.com/office/powerpoint/2010/main" val="3910827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endParaRPr lang="en-AU" u="sng" dirty="0">
              <a:solidFill>
                <a:srgbClr val="1F1F1F"/>
              </a:solidFill>
              <a:effectLst/>
              <a:latin typeface="Google Sans"/>
            </a:endParaRPr>
          </a:p>
        </p:txBody>
      </p:sp>
      <p:sp>
        <p:nvSpPr>
          <p:cNvPr id="4" name="Slide Number Placeholder 3"/>
          <p:cNvSpPr>
            <a:spLocks noGrp="1"/>
          </p:cNvSpPr>
          <p:nvPr>
            <p:ph type="sldNum" sz="quarter" idx="5"/>
          </p:nvPr>
        </p:nvSpPr>
        <p:spPr/>
        <p:txBody>
          <a:bodyPr/>
          <a:lstStyle/>
          <a:p>
            <a:fld id="{DF61EA0F-A667-4B49-8422-0062BC55E249}" type="slidenum">
              <a:rPr lang="en-US" smtClean="0"/>
              <a:t>4</a:t>
            </a:fld>
            <a:endParaRPr lang="en-US" dirty="0"/>
          </a:p>
        </p:txBody>
      </p:sp>
    </p:spTree>
    <p:extLst>
      <p:ext uri="{BB962C8B-B14F-4D97-AF65-F5344CB8AC3E}">
        <p14:creationId xmlns:p14="http://schemas.microsoft.com/office/powerpoint/2010/main" val="15367502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dirty="0"/>
          </a:p>
        </p:txBody>
      </p:sp>
      <p:sp>
        <p:nvSpPr>
          <p:cNvPr id="4" name="Slide Number Placeholder 3"/>
          <p:cNvSpPr>
            <a:spLocks noGrp="1"/>
          </p:cNvSpPr>
          <p:nvPr>
            <p:ph type="sldNum" sz="quarter" idx="5"/>
          </p:nvPr>
        </p:nvSpPr>
        <p:spPr/>
        <p:txBody>
          <a:bodyPr/>
          <a:lstStyle/>
          <a:p>
            <a:fld id="{DF61EA0F-A667-4B49-8422-0062BC55E249}" type="slidenum">
              <a:rPr lang="en-US" smtClean="0"/>
              <a:t>5</a:t>
            </a:fld>
            <a:endParaRPr lang="en-US" dirty="0"/>
          </a:p>
        </p:txBody>
      </p:sp>
    </p:spTree>
    <p:extLst>
      <p:ext uri="{BB962C8B-B14F-4D97-AF65-F5344CB8AC3E}">
        <p14:creationId xmlns:p14="http://schemas.microsoft.com/office/powerpoint/2010/main" val="981500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sz="1200" dirty="0"/>
          </a:p>
        </p:txBody>
      </p:sp>
      <p:sp>
        <p:nvSpPr>
          <p:cNvPr id="4" name="Slide Number Placeholder 3"/>
          <p:cNvSpPr>
            <a:spLocks noGrp="1"/>
          </p:cNvSpPr>
          <p:nvPr>
            <p:ph type="sldNum" sz="quarter" idx="5"/>
          </p:nvPr>
        </p:nvSpPr>
        <p:spPr/>
        <p:txBody>
          <a:bodyPr/>
          <a:lstStyle/>
          <a:p>
            <a:fld id="{DF61EA0F-A667-4B49-8422-0062BC55E249}" type="slidenum">
              <a:rPr lang="en-US" smtClean="0"/>
              <a:t>6</a:t>
            </a:fld>
            <a:endParaRPr lang="en-US" dirty="0"/>
          </a:p>
        </p:txBody>
      </p:sp>
    </p:spTree>
    <p:extLst>
      <p:ext uri="{BB962C8B-B14F-4D97-AF65-F5344CB8AC3E}">
        <p14:creationId xmlns:p14="http://schemas.microsoft.com/office/powerpoint/2010/main" val="35229367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sz="1200" strike="sngStrike" dirty="0"/>
          </a:p>
        </p:txBody>
      </p:sp>
      <p:sp>
        <p:nvSpPr>
          <p:cNvPr id="4" name="Slide Number Placeholder 3"/>
          <p:cNvSpPr>
            <a:spLocks noGrp="1"/>
          </p:cNvSpPr>
          <p:nvPr>
            <p:ph type="sldNum" sz="quarter" idx="5"/>
          </p:nvPr>
        </p:nvSpPr>
        <p:spPr/>
        <p:txBody>
          <a:bodyPr/>
          <a:lstStyle/>
          <a:p>
            <a:fld id="{DF61EA0F-A667-4B49-8422-0062BC55E249}" type="slidenum">
              <a:rPr lang="en-US" smtClean="0"/>
              <a:t>7</a:t>
            </a:fld>
            <a:endParaRPr lang="en-US" dirty="0"/>
          </a:p>
        </p:txBody>
      </p:sp>
    </p:spTree>
    <p:extLst>
      <p:ext uri="{BB962C8B-B14F-4D97-AF65-F5344CB8AC3E}">
        <p14:creationId xmlns:p14="http://schemas.microsoft.com/office/powerpoint/2010/main" val="2809142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8</a:t>
            </a:fld>
            <a:endParaRPr lang="en-US" dirty="0"/>
          </a:p>
        </p:txBody>
      </p:sp>
    </p:spTree>
    <p:extLst>
      <p:ext uri="{BB962C8B-B14F-4D97-AF65-F5344CB8AC3E}">
        <p14:creationId xmlns:p14="http://schemas.microsoft.com/office/powerpoint/2010/main" val="4093668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DF61EA0F-A667-4B49-8422-0062BC55E249}" type="slidenum">
              <a:rPr lang="en-US" smtClean="0"/>
              <a:t>9</a:t>
            </a:fld>
            <a:endParaRPr lang="en-US" dirty="0"/>
          </a:p>
        </p:txBody>
      </p:sp>
    </p:spTree>
    <p:extLst>
      <p:ext uri="{BB962C8B-B14F-4D97-AF65-F5344CB8AC3E}">
        <p14:creationId xmlns:p14="http://schemas.microsoft.com/office/powerpoint/2010/main" val="40068632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8/15/2024</a:t>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endParaRPr lang="en-US" dirty="0"/>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8/15/2024</a:t>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normanheckscher" TargetMode="External"/><Relationship Id="rId7"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image" Target="../media/image1.jpe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953098"/>
            <a:ext cx="10515600" cy="4951804"/>
          </a:xfrm>
        </p:spPr>
        <p:txBody>
          <a:bodyPr anchor="ctr" anchorCtr="0">
            <a:normAutofit/>
          </a:bodyPr>
          <a:lstStyle/>
          <a:p>
            <a:pPr algn="ctr">
              <a:lnSpc>
                <a:spcPct val="120000"/>
              </a:lnSpc>
              <a:spcBef>
                <a:spcPts val="600"/>
              </a:spcBef>
              <a:spcAft>
                <a:spcPts val="800"/>
              </a:spcAft>
            </a:pPr>
            <a:r>
              <a:rPr lang="en-AU" sz="4400" kern="1400" spc="-50" dirty="0">
                <a:solidFill>
                  <a:schemeClr val="bg1"/>
                </a:solidFill>
                <a:effectLst/>
                <a:latin typeface="Arial" panose="020B0604020202020204" pitchFamily="34" charset="0"/>
                <a:ea typeface="Microsoft JhengHei" panose="020B0604030504040204" pitchFamily="34" charset="-120"/>
                <a:cs typeface="Times New Roman" panose="02020603050405020304" pitchFamily="18" charset="0"/>
              </a:rPr>
              <a:t>Beyond Traditional Methods: </a:t>
            </a:r>
            <a:br>
              <a:rPr lang="en-AU" sz="1800" spc="75" dirty="0">
                <a:solidFill>
                  <a:schemeClr val="bg1"/>
                </a:solidFill>
                <a:effectLst/>
                <a:latin typeface="Arial" panose="020B0604020202020204" pitchFamily="34" charset="0"/>
                <a:ea typeface="Microsoft JhengHei" panose="020B0604030504040204" pitchFamily="34" charset="-120"/>
                <a:cs typeface="Times New Roman" panose="02020603050405020304" pitchFamily="18" charset="0"/>
              </a:rPr>
            </a:br>
            <a:r>
              <a:rPr lang="en-AU" sz="2700" spc="75" dirty="0">
                <a:solidFill>
                  <a:schemeClr val="bg1"/>
                </a:solidFill>
                <a:effectLst/>
                <a:latin typeface="Arial" panose="020B0604020202020204" pitchFamily="34" charset="0"/>
                <a:ea typeface="Microsoft JhengHei" panose="020B0604030504040204" pitchFamily="34" charset="-120"/>
                <a:cs typeface="Times New Roman" panose="02020603050405020304" pitchFamily="18" charset="0"/>
              </a:rPr>
              <a:t>Radial Basis Functions for Stratigraphic Modelling Innovation in Complex Coal Deposits</a:t>
            </a:r>
            <a:br>
              <a:rPr lang="en-AU" sz="2700" spc="75" dirty="0">
                <a:solidFill>
                  <a:schemeClr val="bg1"/>
                </a:solidFill>
                <a:effectLst/>
                <a:latin typeface="Arial" panose="020B0604020202020204" pitchFamily="34" charset="0"/>
                <a:ea typeface="Microsoft JhengHei" panose="020B0604030504040204" pitchFamily="34" charset="-120"/>
                <a:cs typeface="Times New Roman" panose="02020603050405020304" pitchFamily="18" charset="0"/>
              </a:rPr>
            </a:br>
            <a:br>
              <a:rPr lang="en-AU" sz="1800" dirty="0">
                <a:effectLst/>
                <a:latin typeface="Arial" panose="020B0604020202020204" pitchFamily="34" charset="0"/>
                <a:ea typeface="Arial" panose="020B0604020202020204" pitchFamily="34" charset="0"/>
                <a:cs typeface="Times New Roman" panose="02020603050405020304" pitchFamily="18" charset="0"/>
              </a:rPr>
            </a:br>
            <a:r>
              <a:rPr lang="en-AU" sz="1800" dirty="0">
                <a:effectLst/>
                <a:latin typeface="Arial" panose="020B0604020202020204" pitchFamily="34" charset="0"/>
                <a:ea typeface="Arial" panose="020B0604020202020204" pitchFamily="34" charset="0"/>
                <a:cs typeface="Times New Roman" panose="02020603050405020304" pitchFamily="18" charset="0"/>
              </a:rPr>
              <a:t>Norman Heckscher</a:t>
            </a:r>
            <a:r>
              <a:rPr lang="en-AU" sz="1800" baseline="30000" dirty="0">
                <a:effectLst/>
                <a:latin typeface="Arial" panose="020B0604020202020204" pitchFamily="34" charset="0"/>
                <a:ea typeface="Arial" panose="020B0604020202020204" pitchFamily="34" charset="0"/>
                <a:cs typeface="Times New Roman" panose="02020603050405020304" pitchFamily="18" charset="0"/>
              </a:rPr>
              <a:t>1</a:t>
            </a:r>
            <a:r>
              <a:rPr lang="en-AU" sz="1800" dirty="0">
                <a:effectLst/>
                <a:latin typeface="Arial" panose="020B0604020202020204" pitchFamily="34" charset="0"/>
                <a:ea typeface="Arial" panose="020B0604020202020204" pitchFamily="34" charset="0"/>
                <a:cs typeface="Times New Roman" panose="02020603050405020304" pitchFamily="18" charset="0"/>
              </a:rPr>
              <a:t>, Andrew Hughes</a:t>
            </a:r>
            <a:r>
              <a:rPr lang="en-AU" sz="1800" baseline="30000" dirty="0">
                <a:effectLst/>
                <a:latin typeface="Arial" panose="020B0604020202020204" pitchFamily="34" charset="0"/>
                <a:ea typeface="Arial" panose="020B0604020202020204" pitchFamily="34" charset="0"/>
                <a:cs typeface="Times New Roman" panose="02020603050405020304" pitchFamily="18" charset="0"/>
              </a:rPr>
              <a:t>2</a:t>
            </a:r>
            <a:r>
              <a:rPr lang="en-AU" sz="1800" dirty="0">
                <a:effectLst/>
                <a:latin typeface="Arial" panose="020B0604020202020204" pitchFamily="34" charset="0"/>
                <a:ea typeface="Arial" panose="020B0604020202020204" pitchFamily="34" charset="0"/>
                <a:cs typeface="Times New Roman" panose="02020603050405020304" pitchFamily="18" charset="0"/>
              </a:rPr>
              <a:t>, Barry Saunders</a:t>
            </a:r>
            <a:r>
              <a:rPr lang="en-AU" sz="1800" baseline="30000" dirty="0">
                <a:effectLst/>
                <a:latin typeface="Arial" panose="020B0604020202020204" pitchFamily="34" charset="0"/>
                <a:ea typeface="Arial" panose="020B0604020202020204" pitchFamily="34" charset="0"/>
                <a:cs typeface="Times New Roman" panose="02020603050405020304" pitchFamily="18" charset="0"/>
              </a:rPr>
              <a:t>1</a:t>
            </a:r>
            <a:r>
              <a:rPr lang="en-AU" sz="1800" dirty="0">
                <a:effectLst/>
                <a:latin typeface="Arial" panose="020B0604020202020204" pitchFamily="34" charset="0"/>
                <a:ea typeface="Arial" panose="020B0604020202020204" pitchFamily="34" charset="0"/>
                <a:cs typeface="Times New Roman" panose="02020603050405020304" pitchFamily="18" charset="0"/>
              </a:rPr>
              <a:t> and Glynne Owen</a:t>
            </a:r>
            <a:r>
              <a:rPr lang="en-AU" sz="1800" baseline="30000" dirty="0">
                <a:effectLst/>
                <a:latin typeface="Arial" panose="020B0604020202020204" pitchFamily="34" charset="0"/>
                <a:ea typeface="Arial" panose="020B0604020202020204" pitchFamily="34" charset="0"/>
                <a:cs typeface="Times New Roman" panose="02020603050405020304" pitchFamily="18" charset="0"/>
              </a:rPr>
              <a:t>3</a:t>
            </a:r>
            <a:r>
              <a:rPr lang="en-AU" sz="1800" dirty="0">
                <a:effectLst/>
                <a:latin typeface="Arial" panose="020B0604020202020204" pitchFamily="34" charset="0"/>
                <a:ea typeface="Arial" panose="020B0604020202020204" pitchFamily="34" charset="0"/>
                <a:cs typeface="Times New Roman" panose="02020603050405020304" pitchFamily="18" charset="0"/>
              </a:rPr>
              <a:t> </a:t>
            </a:r>
            <a:br>
              <a:rPr lang="en-AU" sz="1800" dirty="0">
                <a:effectLst/>
                <a:latin typeface="Arial" panose="020B0604020202020204" pitchFamily="34" charset="0"/>
                <a:ea typeface="Arial" panose="020B0604020202020204" pitchFamily="34" charset="0"/>
                <a:cs typeface="Times New Roman" panose="02020603050405020304" pitchFamily="18" charset="0"/>
              </a:rPr>
            </a:br>
            <a:r>
              <a:rPr lang="en-AU" sz="1800" dirty="0">
                <a:effectLst/>
                <a:latin typeface="Arial" panose="020B0604020202020204" pitchFamily="34" charset="0"/>
                <a:ea typeface="Arial" panose="020B0604020202020204" pitchFamily="34" charset="0"/>
                <a:cs typeface="Times New Roman" panose="02020603050405020304" pitchFamily="18" charset="0"/>
              </a:rPr>
              <a:t> </a:t>
            </a:r>
            <a:br>
              <a:rPr lang="en-AU" sz="1800" dirty="0">
                <a:effectLst/>
                <a:latin typeface="Arial" panose="020B0604020202020204" pitchFamily="34" charset="0"/>
                <a:ea typeface="Arial" panose="020B0604020202020204" pitchFamily="34" charset="0"/>
                <a:cs typeface="Times New Roman" panose="02020603050405020304" pitchFamily="18" charset="0"/>
              </a:rPr>
            </a:br>
            <a:r>
              <a:rPr lang="en-AU" sz="1400" dirty="0">
                <a:effectLst/>
                <a:latin typeface="Arial" panose="020B0604020202020204" pitchFamily="34" charset="0"/>
                <a:ea typeface="Arial" panose="020B0604020202020204" pitchFamily="34" charset="0"/>
                <a:cs typeface="Times New Roman" panose="02020603050405020304" pitchFamily="18" charset="0"/>
              </a:rPr>
              <a:t>1.QGESS Pty Ltd, Brisbane</a:t>
            </a:r>
            <a:br>
              <a:rPr lang="en-AU" sz="1400" dirty="0">
                <a:effectLst/>
                <a:latin typeface="Arial" panose="020B0604020202020204" pitchFamily="34" charset="0"/>
                <a:ea typeface="Arial" panose="020B0604020202020204" pitchFamily="34" charset="0"/>
                <a:cs typeface="Times New Roman" panose="02020603050405020304" pitchFamily="18" charset="0"/>
              </a:rPr>
            </a:br>
            <a:r>
              <a:rPr lang="en-AU" sz="1400" dirty="0">
                <a:effectLst/>
                <a:latin typeface="Arial" panose="020B0604020202020204" pitchFamily="34" charset="0"/>
                <a:ea typeface="Arial" panose="020B0604020202020204" pitchFamily="34" charset="0"/>
                <a:cs typeface="Times New Roman" panose="02020603050405020304" pitchFamily="18" charset="0"/>
              </a:rPr>
              <a:t>2.Golding Contractors, Brisbane</a:t>
            </a:r>
            <a:br>
              <a:rPr lang="en-AU" sz="1400" dirty="0">
                <a:effectLst/>
                <a:latin typeface="Arial" panose="020B0604020202020204" pitchFamily="34" charset="0"/>
                <a:ea typeface="Arial" panose="020B0604020202020204" pitchFamily="34" charset="0"/>
                <a:cs typeface="Times New Roman" panose="02020603050405020304" pitchFamily="18" charset="0"/>
              </a:rPr>
            </a:br>
            <a:r>
              <a:rPr lang="en-AU" sz="1400" dirty="0">
                <a:effectLst/>
                <a:latin typeface="Arial" panose="020B0604020202020204" pitchFamily="34" charset="0"/>
                <a:ea typeface="Arial" panose="020B0604020202020204" pitchFamily="34" charset="0"/>
                <a:cs typeface="Times New Roman" panose="02020603050405020304" pitchFamily="18" charset="0"/>
              </a:rPr>
              <a:t>3.JB Mining Services, Brisbane</a:t>
            </a: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Animation</a:t>
            </a:r>
          </a:p>
        </p:txBody>
      </p:sp>
      <p:pic>
        <p:nvPicPr>
          <p:cNvPr id="3" name="ANIMATION_EDIT">
            <a:hlinkClick r:id="" action="ppaction://media"/>
            <a:extLst>
              <a:ext uri="{FF2B5EF4-FFF2-40B4-BE49-F238E27FC236}">
                <a16:creationId xmlns:a16="http://schemas.microsoft.com/office/drawing/2014/main" id="{33E5DA04-BF66-55EC-08C3-D041C4E55DC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54014" y="1342389"/>
            <a:ext cx="8968779" cy="5044938"/>
          </a:xfrm>
          <a:prstGeom prst="rect">
            <a:avLst/>
          </a:prstGeom>
        </p:spPr>
      </p:pic>
    </p:spTree>
    <p:extLst>
      <p:ext uri="{BB962C8B-B14F-4D97-AF65-F5344CB8AC3E}">
        <p14:creationId xmlns:p14="http://schemas.microsoft.com/office/powerpoint/2010/main" val="13571353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5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Animation</a:t>
            </a:r>
          </a:p>
        </p:txBody>
      </p:sp>
      <p:pic>
        <p:nvPicPr>
          <p:cNvPr id="6" name="Picture 5">
            <a:extLst>
              <a:ext uri="{FF2B5EF4-FFF2-40B4-BE49-F238E27FC236}">
                <a16:creationId xmlns:a16="http://schemas.microsoft.com/office/drawing/2014/main" id="{28F46D2C-56FE-C784-4B16-DD62DC9927E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131093" y="1291248"/>
            <a:ext cx="5929813" cy="5118696"/>
          </a:xfrm>
          <a:prstGeom prst="rect">
            <a:avLst/>
          </a:prstGeom>
          <a:ln>
            <a:solidFill>
              <a:schemeClr val="tx1"/>
            </a:solidFill>
          </a:ln>
        </p:spPr>
      </p:pic>
    </p:spTree>
    <p:extLst>
      <p:ext uri="{BB962C8B-B14F-4D97-AF65-F5344CB8AC3E}">
        <p14:creationId xmlns:p14="http://schemas.microsoft.com/office/powerpoint/2010/main" val="42773158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Denison 1968</a:t>
            </a:r>
          </a:p>
        </p:txBody>
      </p:sp>
      <p:sp>
        <p:nvSpPr>
          <p:cNvPr id="2" name="TextBox 1">
            <a:extLst>
              <a:ext uri="{FF2B5EF4-FFF2-40B4-BE49-F238E27FC236}">
                <a16:creationId xmlns:a16="http://schemas.microsoft.com/office/drawing/2014/main" id="{47736A61-94E2-F1AC-09F6-DDB651FCFF9F}"/>
              </a:ext>
            </a:extLst>
          </p:cNvPr>
          <p:cNvSpPr txBox="1"/>
          <p:nvPr/>
        </p:nvSpPr>
        <p:spPr>
          <a:xfrm>
            <a:off x="1519593" y="4705185"/>
            <a:ext cx="4451860" cy="519886"/>
          </a:xfrm>
          <a:prstGeom prst="rect">
            <a:avLst/>
          </a:prstGeom>
          <a:noFill/>
        </p:spPr>
        <p:txBody>
          <a:bodyPr wrap="none" rtlCol="0">
            <a:spAutoFit/>
          </a:bodyPr>
          <a:lstStyle/>
          <a:p>
            <a:pPr algn="just">
              <a:lnSpc>
                <a:spcPct val="107000"/>
              </a:lnSpc>
              <a:spcBef>
                <a:spcPts val="600"/>
              </a:spcBef>
              <a:spcAft>
                <a:spcPts val="800"/>
              </a:spcAft>
            </a:pPr>
            <a:r>
              <a:rPr lang="en-AU" sz="2800" dirty="0">
                <a:effectLst/>
                <a:latin typeface="Arial" panose="020B0604020202020204" pitchFamily="34" charset="0"/>
                <a:ea typeface="Arial" panose="020B0604020202020204" pitchFamily="34" charset="0"/>
                <a:cs typeface="Times New Roman" panose="02020603050405020304" pitchFamily="18" charset="0"/>
              </a:rPr>
              <a:t>t = |h cos α sin δ − v cos δ|</a:t>
            </a:r>
          </a:p>
        </p:txBody>
      </p:sp>
      <p:pic>
        <p:nvPicPr>
          <p:cNvPr id="3" name="Picture 2">
            <a:extLst>
              <a:ext uri="{FF2B5EF4-FFF2-40B4-BE49-F238E27FC236}">
                <a16:creationId xmlns:a16="http://schemas.microsoft.com/office/drawing/2014/main" id="{D0857BD6-2CEC-D60E-16E9-331EB157C703}"/>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700862" y="1673369"/>
            <a:ext cx="4089322" cy="2844510"/>
          </a:xfrm>
          <a:prstGeom prst="rect">
            <a:avLst/>
          </a:prstGeom>
          <a:ln>
            <a:solidFill>
              <a:schemeClr val="tx1"/>
            </a:solidFill>
          </a:ln>
        </p:spPr>
      </p:pic>
      <p:pic>
        <p:nvPicPr>
          <p:cNvPr id="4" name="Picture 3">
            <a:extLst>
              <a:ext uri="{FF2B5EF4-FFF2-40B4-BE49-F238E27FC236}">
                <a16:creationId xmlns:a16="http://schemas.microsoft.com/office/drawing/2014/main" id="{723FB921-F421-5B81-2A5B-6890BC046A36}"/>
              </a:ext>
            </a:extLst>
          </p:cNvPr>
          <p:cNvPicPr>
            <a:picLocks noChangeAspect="1"/>
          </p:cNvPicPr>
          <p:nvPr/>
        </p:nvPicPr>
        <p:blipFill>
          <a:blip r:embed="rId4" cstate="hqprint">
            <a:extLst>
              <a:ext uri="{28A0092B-C50C-407E-A947-70E740481C1C}">
                <a14:useLocalDpi xmlns:a14="http://schemas.microsoft.com/office/drawing/2010/main"/>
              </a:ext>
            </a:extLst>
          </a:blip>
          <a:srcRect/>
          <a:stretch/>
        </p:blipFill>
        <p:spPr>
          <a:xfrm>
            <a:off x="6444400" y="1673036"/>
            <a:ext cx="3670464" cy="2845177"/>
          </a:xfrm>
          <a:prstGeom prst="rect">
            <a:avLst/>
          </a:prstGeom>
          <a:ln>
            <a:solidFill>
              <a:schemeClr val="tx1"/>
            </a:solidFill>
          </a:ln>
        </p:spPr>
      </p:pic>
      <p:sp>
        <p:nvSpPr>
          <p:cNvPr id="5" name="TextBox 4">
            <a:extLst>
              <a:ext uri="{FF2B5EF4-FFF2-40B4-BE49-F238E27FC236}">
                <a16:creationId xmlns:a16="http://schemas.microsoft.com/office/drawing/2014/main" id="{7779E822-90BF-7E5A-A053-4A38951D0EED}"/>
              </a:ext>
            </a:extLst>
          </p:cNvPr>
          <p:cNvSpPr txBox="1"/>
          <p:nvPr/>
        </p:nvSpPr>
        <p:spPr>
          <a:xfrm>
            <a:off x="6220549" y="4705185"/>
            <a:ext cx="4166525" cy="519886"/>
          </a:xfrm>
          <a:prstGeom prst="rect">
            <a:avLst/>
          </a:prstGeom>
          <a:noFill/>
        </p:spPr>
        <p:txBody>
          <a:bodyPr wrap="none" rtlCol="0">
            <a:spAutoFit/>
          </a:bodyPr>
          <a:lstStyle/>
          <a:p>
            <a:pPr algn="just">
              <a:lnSpc>
                <a:spcPct val="107000"/>
              </a:lnSpc>
              <a:spcBef>
                <a:spcPts val="600"/>
              </a:spcBef>
              <a:spcAft>
                <a:spcPts val="800"/>
              </a:spcAft>
            </a:pPr>
            <a:r>
              <a:rPr lang="es-ES" sz="2800" dirty="0">
                <a:effectLst/>
                <a:latin typeface="Arial" panose="020B0604020202020204" pitchFamily="34" charset="0"/>
                <a:ea typeface="Arial" panose="020B0604020202020204" pitchFamily="34" charset="0"/>
                <a:cs typeface="Times New Roman" panose="02020603050405020304" pitchFamily="18" charset="0"/>
              </a:rPr>
              <a:t>t = h cos </a:t>
            </a:r>
            <a:r>
              <a:rPr lang="en-AU" sz="2800" dirty="0">
                <a:effectLst/>
                <a:latin typeface="Arial" panose="020B0604020202020204" pitchFamily="34" charset="0"/>
                <a:ea typeface="Arial" panose="020B0604020202020204" pitchFamily="34" charset="0"/>
                <a:cs typeface="Times New Roman" panose="02020603050405020304" pitchFamily="18" charset="0"/>
              </a:rPr>
              <a:t>α</a:t>
            </a:r>
            <a:r>
              <a:rPr lang="es-ES" sz="2800" dirty="0">
                <a:effectLst/>
                <a:latin typeface="Arial" panose="020B0604020202020204" pitchFamily="34" charset="0"/>
                <a:ea typeface="Arial" panose="020B0604020202020204" pitchFamily="34" charset="0"/>
                <a:cs typeface="Times New Roman" panose="02020603050405020304" pitchFamily="18" charset="0"/>
              </a:rPr>
              <a:t> sin </a:t>
            </a:r>
            <a:r>
              <a:rPr lang="en-AU" sz="2800" dirty="0">
                <a:effectLst/>
                <a:latin typeface="Arial" panose="020B0604020202020204" pitchFamily="34" charset="0"/>
                <a:ea typeface="Arial" panose="020B0604020202020204" pitchFamily="34" charset="0"/>
                <a:cs typeface="Times New Roman" panose="02020603050405020304" pitchFamily="18" charset="0"/>
              </a:rPr>
              <a:t>δ</a:t>
            </a:r>
            <a:r>
              <a:rPr lang="es-ES" sz="2800" dirty="0">
                <a:effectLst/>
                <a:latin typeface="Arial" panose="020B0604020202020204" pitchFamily="34" charset="0"/>
                <a:ea typeface="Arial" panose="020B0604020202020204" pitchFamily="34" charset="0"/>
                <a:cs typeface="Times New Roman" panose="02020603050405020304" pitchFamily="18" charset="0"/>
              </a:rPr>
              <a:t>+ v cos </a:t>
            </a:r>
            <a:r>
              <a:rPr lang="en-AU" sz="2800" dirty="0">
                <a:effectLst/>
                <a:latin typeface="Arial" panose="020B0604020202020204" pitchFamily="34" charset="0"/>
                <a:ea typeface="Arial" panose="020B0604020202020204" pitchFamily="34" charset="0"/>
                <a:cs typeface="Times New Roman" panose="02020603050405020304" pitchFamily="18" charset="0"/>
              </a:rPr>
              <a:t>δ</a:t>
            </a:r>
          </a:p>
        </p:txBody>
      </p:sp>
      <p:sp>
        <p:nvSpPr>
          <p:cNvPr id="6" name="TextBox 5">
            <a:extLst>
              <a:ext uri="{FF2B5EF4-FFF2-40B4-BE49-F238E27FC236}">
                <a16:creationId xmlns:a16="http://schemas.microsoft.com/office/drawing/2014/main" id="{84A4C14E-96F2-2E8F-CBD5-295EF3068622}"/>
              </a:ext>
            </a:extLst>
          </p:cNvPr>
          <p:cNvSpPr txBox="1"/>
          <p:nvPr/>
        </p:nvSpPr>
        <p:spPr>
          <a:xfrm>
            <a:off x="4213914" y="5682125"/>
            <a:ext cx="3764172" cy="519886"/>
          </a:xfrm>
          <a:prstGeom prst="rect">
            <a:avLst/>
          </a:prstGeom>
          <a:noFill/>
        </p:spPr>
        <p:txBody>
          <a:bodyPr wrap="none" rtlCol="0">
            <a:spAutoFit/>
          </a:bodyPr>
          <a:lstStyle/>
          <a:p>
            <a:pPr algn="just">
              <a:lnSpc>
                <a:spcPct val="107000"/>
              </a:lnSpc>
              <a:spcBef>
                <a:spcPts val="600"/>
              </a:spcBef>
              <a:spcAft>
                <a:spcPts val="800"/>
              </a:spcAft>
            </a:pPr>
            <a:r>
              <a:rPr lang="en-AU" sz="2800" dirty="0">
                <a:latin typeface="Arial" panose="020B0604020202020204" pitchFamily="34" charset="0"/>
                <a:ea typeface="Arial" panose="020B0604020202020204" pitchFamily="34" charset="0"/>
                <a:cs typeface="Times New Roman" panose="02020603050405020304" pitchFamily="18" charset="0"/>
              </a:rPr>
              <a:t>Long Live Pythagoras.</a:t>
            </a:r>
            <a:endParaRPr lang="en-AU" sz="2800" dirty="0">
              <a:effectLst/>
              <a:latin typeface="Arial" panose="020B0604020202020204" pitchFamily="34" charset="0"/>
              <a:ea typeface="Arial" panose="020B0604020202020204" pitchFamily="34" charset="0"/>
              <a:cs typeface="Times New Roman" panose="02020603050405020304" pitchFamily="18" charset="0"/>
            </a:endParaRPr>
          </a:p>
        </p:txBody>
      </p:sp>
    </p:spTree>
    <p:extLst>
      <p:ext uri="{BB962C8B-B14F-4D97-AF65-F5344CB8AC3E}">
        <p14:creationId xmlns:p14="http://schemas.microsoft.com/office/powerpoint/2010/main" val="358799890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Animation</a:t>
            </a:r>
          </a:p>
        </p:txBody>
      </p:sp>
      <p:pic>
        <p:nvPicPr>
          <p:cNvPr id="6" name="Picture 5">
            <a:extLst>
              <a:ext uri="{FF2B5EF4-FFF2-40B4-BE49-F238E27FC236}">
                <a16:creationId xmlns:a16="http://schemas.microsoft.com/office/drawing/2014/main" id="{28F46D2C-56FE-C784-4B16-DD62DC9927E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131093" y="1291248"/>
            <a:ext cx="5929813" cy="5118696"/>
          </a:xfrm>
          <a:prstGeom prst="rect">
            <a:avLst/>
          </a:prstGeom>
          <a:ln>
            <a:solidFill>
              <a:schemeClr val="tx1"/>
            </a:solidFill>
          </a:ln>
        </p:spPr>
      </p:pic>
    </p:spTree>
    <p:extLst>
      <p:ext uri="{BB962C8B-B14F-4D97-AF65-F5344CB8AC3E}">
        <p14:creationId xmlns:p14="http://schemas.microsoft.com/office/powerpoint/2010/main" val="36420746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IDW vs RBF (synthetic)</a:t>
            </a:r>
          </a:p>
        </p:txBody>
      </p:sp>
      <p:pic>
        <p:nvPicPr>
          <p:cNvPr id="3" name="Picture 2">
            <a:extLst>
              <a:ext uri="{FF2B5EF4-FFF2-40B4-BE49-F238E27FC236}">
                <a16:creationId xmlns:a16="http://schemas.microsoft.com/office/drawing/2014/main" id="{0D5EFE71-E0F1-861D-C1FF-25C7BC71D06D}"/>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944652" y="1428326"/>
            <a:ext cx="8302694" cy="4981617"/>
          </a:xfrm>
          <a:prstGeom prst="rect">
            <a:avLst/>
          </a:prstGeom>
          <a:ln>
            <a:solidFill>
              <a:schemeClr val="tx1"/>
            </a:solidFill>
          </a:ln>
        </p:spPr>
      </p:pic>
    </p:spTree>
    <p:extLst>
      <p:ext uri="{BB962C8B-B14F-4D97-AF65-F5344CB8AC3E}">
        <p14:creationId xmlns:p14="http://schemas.microsoft.com/office/powerpoint/2010/main" val="16217021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IDW vs RBF (synthetic)</a:t>
            </a:r>
          </a:p>
        </p:txBody>
      </p:sp>
      <p:pic>
        <p:nvPicPr>
          <p:cNvPr id="3" name="Picture 2">
            <a:extLst>
              <a:ext uri="{FF2B5EF4-FFF2-40B4-BE49-F238E27FC236}">
                <a16:creationId xmlns:a16="http://schemas.microsoft.com/office/drawing/2014/main" id="{0D5EFE71-E0F1-861D-C1FF-25C7BC71D06D}"/>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944652" y="1428326"/>
            <a:ext cx="8302694" cy="4981617"/>
          </a:xfrm>
          <a:prstGeom prst="rect">
            <a:avLst/>
          </a:prstGeom>
          <a:ln>
            <a:solidFill>
              <a:schemeClr val="tx1"/>
            </a:solidFill>
          </a:ln>
        </p:spPr>
      </p:pic>
    </p:spTree>
    <p:extLst>
      <p:ext uri="{BB962C8B-B14F-4D97-AF65-F5344CB8AC3E}">
        <p14:creationId xmlns:p14="http://schemas.microsoft.com/office/powerpoint/2010/main" val="14781391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IDW vs RBF (synthetic)</a:t>
            </a:r>
          </a:p>
        </p:txBody>
      </p:sp>
      <p:pic>
        <p:nvPicPr>
          <p:cNvPr id="3" name="Picture 2">
            <a:extLst>
              <a:ext uri="{FF2B5EF4-FFF2-40B4-BE49-F238E27FC236}">
                <a16:creationId xmlns:a16="http://schemas.microsoft.com/office/drawing/2014/main" id="{0D5EFE71-E0F1-861D-C1FF-25C7BC71D06D}"/>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944652" y="1428326"/>
            <a:ext cx="8302694" cy="4981617"/>
          </a:xfrm>
          <a:prstGeom prst="rect">
            <a:avLst/>
          </a:prstGeom>
          <a:ln>
            <a:solidFill>
              <a:schemeClr val="tx1"/>
            </a:solidFill>
          </a:ln>
        </p:spPr>
      </p:pic>
    </p:spTree>
    <p:extLst>
      <p:ext uri="{BB962C8B-B14F-4D97-AF65-F5344CB8AC3E}">
        <p14:creationId xmlns:p14="http://schemas.microsoft.com/office/powerpoint/2010/main" val="80447482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IDW vs RBF (synthetic)</a:t>
            </a:r>
          </a:p>
        </p:txBody>
      </p:sp>
      <p:pic>
        <p:nvPicPr>
          <p:cNvPr id="3" name="Picture 2">
            <a:extLst>
              <a:ext uri="{FF2B5EF4-FFF2-40B4-BE49-F238E27FC236}">
                <a16:creationId xmlns:a16="http://schemas.microsoft.com/office/drawing/2014/main" id="{0D5EFE71-E0F1-861D-C1FF-25C7BC71D06D}"/>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944651" y="1428326"/>
            <a:ext cx="8302696" cy="4981617"/>
          </a:xfrm>
          <a:prstGeom prst="rect">
            <a:avLst/>
          </a:prstGeom>
          <a:ln>
            <a:solidFill>
              <a:schemeClr val="tx1"/>
            </a:solidFill>
          </a:ln>
        </p:spPr>
      </p:pic>
    </p:spTree>
    <p:extLst>
      <p:ext uri="{BB962C8B-B14F-4D97-AF65-F5344CB8AC3E}">
        <p14:creationId xmlns:p14="http://schemas.microsoft.com/office/powerpoint/2010/main" val="39619459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IDW vs RBF (synthetic)</a:t>
            </a:r>
          </a:p>
        </p:txBody>
      </p:sp>
      <p:pic>
        <p:nvPicPr>
          <p:cNvPr id="4" name="Picture 3">
            <a:extLst>
              <a:ext uri="{FF2B5EF4-FFF2-40B4-BE49-F238E27FC236}">
                <a16:creationId xmlns:a16="http://schemas.microsoft.com/office/drawing/2014/main" id="{01346743-FFA3-7A1A-B6EB-F254FD8156EA}"/>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3030577" y="1505268"/>
            <a:ext cx="6130844" cy="4904675"/>
          </a:xfrm>
          <a:prstGeom prst="rect">
            <a:avLst/>
          </a:prstGeom>
          <a:ln>
            <a:solidFill>
              <a:schemeClr val="tx1"/>
            </a:solidFill>
          </a:ln>
        </p:spPr>
      </p:pic>
    </p:spTree>
    <p:extLst>
      <p:ext uri="{BB962C8B-B14F-4D97-AF65-F5344CB8AC3E}">
        <p14:creationId xmlns:p14="http://schemas.microsoft.com/office/powerpoint/2010/main" val="39776955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IDW vs RBF (synthetic)</a:t>
            </a:r>
          </a:p>
        </p:txBody>
      </p:sp>
      <p:pic>
        <p:nvPicPr>
          <p:cNvPr id="3" name="Picture 2">
            <a:extLst>
              <a:ext uri="{FF2B5EF4-FFF2-40B4-BE49-F238E27FC236}">
                <a16:creationId xmlns:a16="http://schemas.microsoft.com/office/drawing/2014/main" id="{E97844EF-9AD7-CFD7-0D7C-71471ECEEFFC}"/>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248012" y="1486167"/>
            <a:ext cx="9695976" cy="4847988"/>
          </a:xfrm>
          <a:prstGeom prst="rect">
            <a:avLst/>
          </a:prstGeom>
          <a:ln>
            <a:solidFill>
              <a:schemeClr val="tx1"/>
            </a:solidFill>
          </a:ln>
        </p:spPr>
      </p:pic>
    </p:spTree>
    <p:extLst>
      <p:ext uri="{BB962C8B-B14F-4D97-AF65-F5344CB8AC3E}">
        <p14:creationId xmlns:p14="http://schemas.microsoft.com/office/powerpoint/2010/main" val="145637704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Introduction</a:t>
            </a:r>
          </a:p>
        </p:txBody>
      </p:sp>
      <p:pic>
        <p:nvPicPr>
          <p:cNvPr id="2050" name="Picture 2" descr="Golding Contractors Pty Ltd - Queensland Resources Council">
            <a:extLst>
              <a:ext uri="{FF2B5EF4-FFF2-40B4-BE49-F238E27FC236}">
                <a16:creationId xmlns:a16="http://schemas.microsoft.com/office/drawing/2014/main" id="{6ADA1F98-CFA6-5EEA-AE99-ACF7221F2907}"/>
              </a:ext>
            </a:extLst>
          </p:cNvPr>
          <p:cNvPicPr>
            <a:picLocks noChangeAspect="1" noChangeArrowheads="1"/>
          </p:cNvPicPr>
          <p:nvPr/>
        </p:nvPicPr>
        <p:blipFill>
          <a:blip r:embed="rId3" cstate="email">
            <a:extLst>
              <a:ext uri="{28A0092B-C50C-407E-A947-70E740481C1C}">
                <a14:useLocalDpi xmlns:a14="http://schemas.microsoft.com/office/drawing/2010/main"/>
              </a:ext>
            </a:extLst>
          </a:blip>
          <a:srcRect/>
          <a:stretch>
            <a:fillRect/>
          </a:stretch>
        </p:blipFill>
        <p:spPr bwMode="auto">
          <a:xfrm>
            <a:off x="9329768" y="5076775"/>
            <a:ext cx="1961469" cy="110812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2052" name="Picture 4" descr="Geologists | QGESS Pty Ltd">
            <a:extLst>
              <a:ext uri="{FF2B5EF4-FFF2-40B4-BE49-F238E27FC236}">
                <a16:creationId xmlns:a16="http://schemas.microsoft.com/office/drawing/2014/main" id="{52F58453-02D5-B440-895C-6D346BFD69C6}"/>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9727825" y="3145397"/>
            <a:ext cx="1165354" cy="169506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12B9CDDE-7027-9259-E1C9-945149DEC9BB}"/>
              </a:ext>
            </a:extLst>
          </p:cNvPr>
          <p:cNvPicPr>
            <a:picLocks noChangeAspect="1"/>
          </p:cNvPicPr>
          <p:nvPr/>
        </p:nvPicPr>
        <p:blipFill>
          <a:blip r:embed="rId5"/>
          <a:stretch>
            <a:fillRect/>
          </a:stretch>
        </p:blipFill>
        <p:spPr>
          <a:xfrm>
            <a:off x="9727825" y="1648871"/>
            <a:ext cx="1165354" cy="1260209"/>
          </a:xfrm>
          <a:prstGeom prst="rect">
            <a:avLst/>
          </a:prstGeom>
          <a:ln>
            <a:solidFill>
              <a:schemeClr val="tx1"/>
            </a:solidFill>
          </a:ln>
        </p:spPr>
      </p:pic>
      <p:sp>
        <p:nvSpPr>
          <p:cNvPr id="3" name="TextBox 2">
            <a:extLst>
              <a:ext uri="{FF2B5EF4-FFF2-40B4-BE49-F238E27FC236}">
                <a16:creationId xmlns:a16="http://schemas.microsoft.com/office/drawing/2014/main" id="{FC4AE611-9515-568E-0453-E7ABF2FEA1DE}"/>
              </a:ext>
            </a:extLst>
          </p:cNvPr>
          <p:cNvSpPr txBox="1"/>
          <p:nvPr/>
        </p:nvSpPr>
        <p:spPr>
          <a:xfrm>
            <a:off x="346394" y="1657201"/>
            <a:ext cx="8983373" cy="4368119"/>
          </a:xfrm>
          <a:prstGeom prst="rect">
            <a:avLst/>
          </a:prstGeom>
          <a:noFill/>
        </p:spPr>
        <p:txBody>
          <a:bodyPr wrap="square" rtlCol="0">
            <a:spAutoFit/>
          </a:bodyPr>
          <a:lstStyle/>
          <a:p>
            <a:pPr marL="285750" indent="-285750">
              <a:lnSpc>
                <a:spcPct val="107000"/>
              </a:lnSpc>
              <a:spcAft>
                <a:spcPts val="800"/>
              </a:spcAft>
              <a:buFont typeface="Arial" panose="020B0604020202020204" pitchFamily="34" charset="0"/>
              <a:buChar char="•"/>
            </a:pPr>
            <a:r>
              <a:rPr lang="en-AU" b="1" dirty="0"/>
              <a:t>Unveiling the Subsurface:</a:t>
            </a:r>
            <a:r>
              <a:rPr lang="en-AU" dirty="0"/>
              <a:t> Pioneering Stratigraphic Modelling in the Bowen Basin</a:t>
            </a:r>
          </a:p>
          <a:p>
            <a:pPr marL="285750" indent="-285750">
              <a:lnSpc>
                <a:spcPct val="107000"/>
              </a:lnSpc>
              <a:spcAft>
                <a:spcPts val="800"/>
              </a:spcAft>
              <a:buFont typeface="Arial" panose="020B0604020202020204" pitchFamily="34" charset="0"/>
              <a:buChar char="•"/>
            </a:pPr>
            <a:endParaRPr lang="en-AU" dirty="0"/>
          </a:p>
          <a:p>
            <a:pPr marL="285750" indent="-285750">
              <a:lnSpc>
                <a:spcPct val="107000"/>
              </a:lnSpc>
              <a:spcAft>
                <a:spcPts val="800"/>
              </a:spcAft>
              <a:buFont typeface="Arial" panose="020B0604020202020204" pitchFamily="34" charset="0"/>
              <a:buChar char="•"/>
            </a:pPr>
            <a:r>
              <a:rPr lang="en-AU" b="1" dirty="0"/>
              <a:t>Collaborative Expertise:</a:t>
            </a:r>
            <a:r>
              <a:rPr lang="en-AU" dirty="0"/>
              <a:t> A Joint Effort by:</a:t>
            </a:r>
          </a:p>
          <a:p>
            <a:pPr marL="1200150" lvl="2" indent="-285750">
              <a:lnSpc>
                <a:spcPct val="107000"/>
              </a:lnSpc>
              <a:spcAft>
                <a:spcPts val="800"/>
              </a:spcAft>
              <a:buFont typeface="Arial" panose="020B0604020202020204" pitchFamily="34" charset="0"/>
              <a:buChar char="•"/>
            </a:pPr>
            <a:r>
              <a:rPr lang="en-AU" dirty="0"/>
              <a:t>JB Mining Services </a:t>
            </a:r>
          </a:p>
          <a:p>
            <a:pPr marL="1200150" lvl="2" indent="-285750">
              <a:lnSpc>
                <a:spcPct val="107000"/>
              </a:lnSpc>
              <a:spcAft>
                <a:spcPts val="800"/>
              </a:spcAft>
              <a:buFont typeface="Arial" panose="020B0604020202020204" pitchFamily="34" charset="0"/>
              <a:buChar char="•"/>
            </a:pPr>
            <a:r>
              <a:rPr lang="en-AU" dirty="0"/>
              <a:t>QGESS</a:t>
            </a:r>
          </a:p>
          <a:p>
            <a:pPr marL="1200150" lvl="2" indent="-285750">
              <a:lnSpc>
                <a:spcPct val="107000"/>
              </a:lnSpc>
              <a:spcAft>
                <a:spcPts val="800"/>
              </a:spcAft>
              <a:buFont typeface="Arial" panose="020B0604020202020204" pitchFamily="34" charset="0"/>
              <a:buChar char="•"/>
            </a:pPr>
            <a:r>
              <a:rPr lang="en-AU" dirty="0"/>
              <a:t>Golding Contractors</a:t>
            </a:r>
          </a:p>
          <a:p>
            <a:pPr marL="285750" indent="-285750">
              <a:lnSpc>
                <a:spcPct val="107000"/>
              </a:lnSpc>
              <a:spcAft>
                <a:spcPts val="800"/>
              </a:spcAft>
              <a:buFont typeface="Arial" panose="020B0604020202020204" pitchFamily="34" charset="0"/>
              <a:buChar char="•"/>
            </a:pPr>
            <a:endParaRPr lang="en-AU" dirty="0"/>
          </a:p>
          <a:p>
            <a:pPr marL="285750" indent="-285750">
              <a:lnSpc>
                <a:spcPct val="107000"/>
              </a:lnSpc>
              <a:spcAft>
                <a:spcPts val="800"/>
              </a:spcAft>
              <a:buFont typeface="Arial" panose="020B0604020202020204" pitchFamily="34" charset="0"/>
              <a:buChar char="•"/>
            </a:pPr>
            <a:r>
              <a:rPr lang="en-AU" b="1" dirty="0"/>
              <a:t>Beyond Traditional Methods:</a:t>
            </a:r>
            <a:r>
              <a:rPr lang="en-AU" dirty="0"/>
              <a:t> Addressing the Challenges of Complex Coal Deposits</a:t>
            </a:r>
          </a:p>
          <a:p>
            <a:pPr marL="285750" indent="-285750">
              <a:lnSpc>
                <a:spcPct val="107000"/>
              </a:lnSpc>
              <a:spcAft>
                <a:spcPts val="800"/>
              </a:spcAft>
              <a:buFont typeface="Arial" panose="020B0604020202020204" pitchFamily="34" charset="0"/>
              <a:buChar char="•"/>
            </a:pPr>
            <a:endParaRPr lang="en-AU" dirty="0"/>
          </a:p>
          <a:p>
            <a:pPr marL="285750" indent="-285750">
              <a:lnSpc>
                <a:spcPct val="107000"/>
              </a:lnSpc>
              <a:spcAft>
                <a:spcPts val="800"/>
              </a:spcAft>
              <a:buFont typeface="Arial" panose="020B0604020202020204" pitchFamily="34" charset="0"/>
              <a:buChar char="•"/>
            </a:pPr>
            <a:r>
              <a:rPr lang="en-AU" b="1" dirty="0"/>
              <a:t>Innovation in Action:</a:t>
            </a:r>
            <a:r>
              <a:rPr lang="en-AU" dirty="0"/>
              <a:t> A Novel Approach to Accurate Volume Estimation</a:t>
            </a:r>
          </a:p>
          <a:p>
            <a:pPr>
              <a:lnSpc>
                <a:spcPct val="107000"/>
              </a:lnSpc>
              <a:spcAft>
                <a:spcPts val="800"/>
              </a:spcAft>
            </a:pPr>
            <a:endParaRPr lang="en-AU" sz="18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31063707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Working Examples</a:t>
            </a:r>
          </a:p>
        </p:txBody>
      </p:sp>
      <p:pic>
        <p:nvPicPr>
          <p:cNvPr id="3" name="Picture 2">
            <a:extLst>
              <a:ext uri="{FF2B5EF4-FFF2-40B4-BE49-F238E27FC236}">
                <a16:creationId xmlns:a16="http://schemas.microsoft.com/office/drawing/2014/main" id="{49FB4CAF-820F-9E85-FFA0-958B316FB3F5}"/>
              </a:ext>
            </a:extLst>
          </p:cNvPr>
          <p:cNvPicPr/>
          <p:nvPr/>
        </p:nvPicPr>
        <p:blipFill>
          <a:blip r:embed="rId3" cstate="hqprint">
            <a:extLst>
              <a:ext uri="{28A0092B-C50C-407E-A947-70E740481C1C}">
                <a14:useLocalDpi xmlns:a14="http://schemas.microsoft.com/office/drawing/2010/main"/>
              </a:ext>
            </a:extLst>
          </a:blip>
          <a:srcRect/>
          <a:stretch/>
        </p:blipFill>
        <p:spPr>
          <a:xfrm>
            <a:off x="1092209" y="1594794"/>
            <a:ext cx="10007582" cy="4808615"/>
          </a:xfrm>
          <a:prstGeom prst="rect">
            <a:avLst/>
          </a:prstGeom>
        </p:spPr>
      </p:pic>
    </p:spTree>
    <p:extLst>
      <p:ext uri="{BB962C8B-B14F-4D97-AF65-F5344CB8AC3E}">
        <p14:creationId xmlns:p14="http://schemas.microsoft.com/office/powerpoint/2010/main" val="319331751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Theory aligns with practice</a:t>
            </a:r>
          </a:p>
        </p:txBody>
      </p:sp>
      <p:pic>
        <p:nvPicPr>
          <p:cNvPr id="6" name="Picture 5">
            <a:extLst>
              <a:ext uri="{FF2B5EF4-FFF2-40B4-BE49-F238E27FC236}">
                <a16:creationId xmlns:a16="http://schemas.microsoft.com/office/drawing/2014/main" id="{28F46D2C-56FE-C784-4B16-DD62DC9927E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131093" y="1291248"/>
            <a:ext cx="5929813" cy="5118696"/>
          </a:xfrm>
          <a:prstGeom prst="rect">
            <a:avLst/>
          </a:prstGeom>
          <a:ln>
            <a:solidFill>
              <a:schemeClr val="tx1"/>
            </a:solidFill>
          </a:ln>
        </p:spPr>
      </p:pic>
    </p:spTree>
    <p:extLst>
      <p:ext uri="{BB962C8B-B14F-4D97-AF65-F5344CB8AC3E}">
        <p14:creationId xmlns:p14="http://schemas.microsoft.com/office/powerpoint/2010/main" val="60685129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Five Easy Steps</a:t>
            </a:r>
          </a:p>
        </p:txBody>
      </p:sp>
      <p:sp>
        <p:nvSpPr>
          <p:cNvPr id="2" name="TextBox 1">
            <a:extLst>
              <a:ext uri="{FF2B5EF4-FFF2-40B4-BE49-F238E27FC236}">
                <a16:creationId xmlns:a16="http://schemas.microsoft.com/office/drawing/2014/main" id="{47736A61-94E2-F1AC-09F6-DDB651FCFF9F}"/>
              </a:ext>
            </a:extLst>
          </p:cNvPr>
          <p:cNvSpPr txBox="1"/>
          <p:nvPr/>
        </p:nvSpPr>
        <p:spPr>
          <a:xfrm>
            <a:off x="570166" y="1692568"/>
            <a:ext cx="11051668" cy="2852127"/>
          </a:xfrm>
          <a:prstGeom prst="rect">
            <a:avLst/>
          </a:prstGeom>
          <a:noFill/>
        </p:spPr>
        <p:txBody>
          <a:bodyPr wrap="square" rtlCol="0">
            <a:spAutoFit/>
          </a:bodyPr>
          <a:lstStyle/>
          <a:p>
            <a:pPr marL="342900" lvl="0" indent="-342900" algn="just">
              <a:lnSpc>
                <a:spcPct val="107000"/>
              </a:lnSpc>
              <a:spcBef>
                <a:spcPts val="600"/>
              </a:spcBef>
              <a:spcAft>
                <a:spcPts val="800"/>
              </a:spcAft>
              <a:buFont typeface="+mj-lt"/>
              <a:buAutoNum type="arabicPeriod"/>
            </a:pPr>
            <a:r>
              <a:rPr lang="en-AU" sz="1800" dirty="0">
                <a:effectLst/>
                <a:latin typeface="Arial" panose="020B0604020202020204" pitchFamily="34" charset="0"/>
                <a:ea typeface="Arial" panose="020B0604020202020204" pitchFamily="34" charset="0"/>
                <a:cs typeface="Times New Roman" panose="02020603050405020304" pitchFamily="18" charset="0"/>
              </a:rPr>
              <a:t>Create structural reference surface.</a:t>
            </a:r>
          </a:p>
          <a:p>
            <a:pPr marL="342900" lvl="0" indent="-342900" algn="just">
              <a:lnSpc>
                <a:spcPct val="107000"/>
              </a:lnSpc>
              <a:spcAft>
                <a:spcPts val="800"/>
              </a:spcAft>
              <a:buFont typeface="+mj-lt"/>
              <a:buAutoNum type="arabicPeriod"/>
            </a:pPr>
            <a:r>
              <a:rPr lang="en-AU" sz="1800" dirty="0">
                <a:effectLst/>
                <a:latin typeface="Arial" panose="020B0604020202020204" pitchFamily="34" charset="0"/>
                <a:ea typeface="Arial" panose="020B0604020202020204" pitchFamily="34" charset="0"/>
                <a:cs typeface="Times New Roman" panose="02020603050405020304" pitchFamily="18" charset="0"/>
              </a:rPr>
              <a:t>Determine true thickness at empirically observed roof/floor survey point pairs (exploration &amp; </a:t>
            </a:r>
            <a:r>
              <a:rPr lang="en-AU" sz="1800" dirty="0" err="1">
                <a:effectLst/>
                <a:latin typeface="Arial" panose="020B0604020202020204" pitchFamily="34" charset="0"/>
                <a:ea typeface="Arial" panose="020B0604020202020204" pitchFamily="34" charset="0"/>
                <a:cs typeface="Times New Roman" panose="02020603050405020304" pitchFamily="18" charset="0"/>
              </a:rPr>
              <a:t>insitu</a:t>
            </a:r>
            <a:r>
              <a:rPr lang="en-AU" sz="1800" dirty="0">
                <a:effectLst/>
                <a:latin typeface="Arial" panose="020B0604020202020204" pitchFamily="34" charset="0"/>
                <a:ea typeface="Arial" panose="020B0604020202020204" pitchFamily="34" charset="0"/>
                <a:cs typeface="Times New Roman" panose="02020603050405020304" pitchFamily="18" charset="0"/>
              </a:rPr>
              <a:t> survey pickups &amp; </a:t>
            </a:r>
            <a:r>
              <a:rPr lang="en-AU" sz="1800" dirty="0" err="1">
                <a:effectLst/>
                <a:latin typeface="Arial" panose="020B0604020202020204" pitchFamily="34" charset="0"/>
                <a:ea typeface="Arial" panose="020B0604020202020204" pitchFamily="34" charset="0"/>
                <a:cs typeface="Times New Roman" panose="02020603050405020304" pitchFamily="18" charset="0"/>
              </a:rPr>
              <a:t>geophysically</a:t>
            </a:r>
            <a:r>
              <a:rPr lang="en-AU" sz="1800" dirty="0">
                <a:effectLst/>
                <a:latin typeface="Arial" panose="020B0604020202020204" pitchFamily="34" charset="0"/>
                <a:ea typeface="Arial" panose="020B0604020202020204" pitchFamily="34" charset="0"/>
                <a:cs typeface="Times New Roman" panose="02020603050405020304" pitchFamily="18" charset="0"/>
              </a:rPr>
              <a:t> logged Drill and Blast holes).</a:t>
            </a:r>
          </a:p>
          <a:p>
            <a:pPr marL="342900" lvl="0" indent="-342900" algn="just">
              <a:lnSpc>
                <a:spcPct val="107000"/>
              </a:lnSpc>
              <a:spcAft>
                <a:spcPts val="800"/>
              </a:spcAft>
              <a:buFont typeface="+mj-lt"/>
              <a:buAutoNum type="arabicPeriod"/>
            </a:pPr>
            <a:r>
              <a:rPr lang="en-AU" sz="1800" dirty="0">
                <a:effectLst/>
                <a:latin typeface="Arial" panose="020B0604020202020204" pitchFamily="34" charset="0"/>
                <a:ea typeface="Arial" panose="020B0604020202020204" pitchFamily="34" charset="0"/>
                <a:cs typeface="Times New Roman" panose="02020603050405020304" pitchFamily="18" charset="0"/>
              </a:rPr>
              <a:t>Model a smooth true thickness grid surface across the deposit incorporating these scattered points using a Radial Basis Function.</a:t>
            </a:r>
          </a:p>
          <a:p>
            <a:pPr marL="342900" lvl="0" indent="-342900" algn="just">
              <a:lnSpc>
                <a:spcPct val="107000"/>
              </a:lnSpc>
              <a:spcAft>
                <a:spcPts val="800"/>
              </a:spcAft>
              <a:buFont typeface="+mj-lt"/>
              <a:buAutoNum type="arabicPeriod"/>
            </a:pPr>
            <a:r>
              <a:rPr lang="en-AU" sz="1800" dirty="0">
                <a:effectLst/>
                <a:latin typeface="Arial" panose="020B0604020202020204" pitchFamily="34" charset="0"/>
                <a:ea typeface="Arial" panose="020B0604020202020204" pitchFamily="34" charset="0"/>
                <a:cs typeface="Times New Roman" panose="02020603050405020304" pitchFamily="18" charset="0"/>
              </a:rPr>
              <a:t>Convert every grid point in the true thickness surface to an apparent vertical thickness.</a:t>
            </a:r>
          </a:p>
          <a:p>
            <a:pPr marL="342900" lvl="0" indent="-342900" algn="just">
              <a:lnSpc>
                <a:spcPct val="107000"/>
              </a:lnSpc>
              <a:spcAft>
                <a:spcPts val="800"/>
              </a:spcAft>
              <a:buFont typeface="+mj-lt"/>
              <a:buAutoNum type="arabicPeriod"/>
            </a:pPr>
            <a:r>
              <a:rPr lang="en-AU" sz="1800" dirty="0">
                <a:effectLst/>
                <a:latin typeface="Arial" panose="020B0604020202020204" pitchFamily="34" charset="0"/>
                <a:ea typeface="Arial" panose="020B0604020202020204" pitchFamily="34" charset="0"/>
                <a:cs typeface="Times New Roman" panose="02020603050405020304" pitchFamily="18" charset="0"/>
              </a:rPr>
              <a:t>Subtract the apparent vertical thickness surface from the structural roof reference surface to create a floor surface.</a:t>
            </a:r>
          </a:p>
        </p:txBody>
      </p:sp>
    </p:spTree>
    <p:extLst>
      <p:ext uri="{BB962C8B-B14F-4D97-AF65-F5344CB8AC3E}">
        <p14:creationId xmlns:p14="http://schemas.microsoft.com/office/powerpoint/2010/main" val="298797157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Working Examples</a:t>
            </a:r>
          </a:p>
        </p:txBody>
      </p:sp>
      <p:pic>
        <p:nvPicPr>
          <p:cNvPr id="3" name="Picture 2">
            <a:extLst>
              <a:ext uri="{FF2B5EF4-FFF2-40B4-BE49-F238E27FC236}">
                <a16:creationId xmlns:a16="http://schemas.microsoft.com/office/drawing/2014/main" id="{49FB4CAF-820F-9E85-FFA0-958B316FB3F5}"/>
              </a:ext>
            </a:extLst>
          </p:cNvPr>
          <p:cNvPicPr/>
          <p:nvPr/>
        </p:nvPicPr>
        <p:blipFill>
          <a:blip r:embed="rId3"/>
          <a:srcRect/>
          <a:stretch/>
        </p:blipFill>
        <p:spPr>
          <a:xfrm>
            <a:off x="628650" y="1582634"/>
            <a:ext cx="10944225" cy="4549982"/>
          </a:xfrm>
          <a:prstGeom prst="rect">
            <a:avLst/>
          </a:prstGeom>
        </p:spPr>
      </p:pic>
    </p:spTree>
    <p:extLst>
      <p:ext uri="{BB962C8B-B14F-4D97-AF65-F5344CB8AC3E}">
        <p14:creationId xmlns:p14="http://schemas.microsoft.com/office/powerpoint/2010/main" val="14318661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Working Examples</a:t>
            </a:r>
          </a:p>
        </p:txBody>
      </p:sp>
      <p:pic>
        <p:nvPicPr>
          <p:cNvPr id="6" name="Picture 5">
            <a:extLst>
              <a:ext uri="{FF2B5EF4-FFF2-40B4-BE49-F238E27FC236}">
                <a16:creationId xmlns:a16="http://schemas.microsoft.com/office/drawing/2014/main" id="{8734AF01-FF33-67BD-5D8B-21785EF500C7}"/>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614487" y="1438409"/>
            <a:ext cx="8963026" cy="5064532"/>
          </a:xfrm>
          <a:prstGeom prst="rect">
            <a:avLst/>
          </a:prstGeom>
        </p:spPr>
      </p:pic>
    </p:spTree>
    <p:extLst>
      <p:ext uri="{BB962C8B-B14F-4D97-AF65-F5344CB8AC3E}">
        <p14:creationId xmlns:p14="http://schemas.microsoft.com/office/powerpoint/2010/main" val="11432080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Working Examples</a:t>
            </a:r>
          </a:p>
        </p:txBody>
      </p:sp>
      <p:pic>
        <p:nvPicPr>
          <p:cNvPr id="4" name="Picture 3">
            <a:extLst>
              <a:ext uri="{FF2B5EF4-FFF2-40B4-BE49-F238E27FC236}">
                <a16:creationId xmlns:a16="http://schemas.microsoft.com/office/drawing/2014/main" id="{262EBDE5-6228-475F-1D5B-313F4DB2DB72}"/>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95337" y="1350543"/>
            <a:ext cx="10601325" cy="5059401"/>
          </a:xfrm>
          <a:prstGeom prst="rect">
            <a:avLst/>
          </a:prstGeom>
          <a:ln>
            <a:solidFill>
              <a:schemeClr val="tx1"/>
            </a:solidFill>
          </a:ln>
        </p:spPr>
      </p:pic>
    </p:spTree>
    <p:extLst>
      <p:ext uri="{BB962C8B-B14F-4D97-AF65-F5344CB8AC3E}">
        <p14:creationId xmlns:p14="http://schemas.microsoft.com/office/powerpoint/2010/main" val="20809719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Working Examples – Benefits - Summary</a:t>
            </a:r>
          </a:p>
        </p:txBody>
      </p:sp>
      <p:sp>
        <p:nvSpPr>
          <p:cNvPr id="2" name="TextBox 1">
            <a:extLst>
              <a:ext uri="{FF2B5EF4-FFF2-40B4-BE49-F238E27FC236}">
                <a16:creationId xmlns:a16="http://schemas.microsoft.com/office/drawing/2014/main" id="{47736A61-94E2-F1AC-09F6-DDB651FCFF9F}"/>
              </a:ext>
            </a:extLst>
          </p:cNvPr>
          <p:cNvSpPr txBox="1"/>
          <p:nvPr/>
        </p:nvSpPr>
        <p:spPr>
          <a:xfrm>
            <a:off x="980081" y="1471291"/>
            <a:ext cx="7513339" cy="2585323"/>
          </a:xfrm>
          <a:prstGeom prst="rect">
            <a:avLst/>
          </a:prstGeom>
          <a:noFill/>
        </p:spPr>
        <p:txBody>
          <a:bodyPr wrap="none" rtlCol="0">
            <a:spAutoFit/>
          </a:bodyPr>
          <a:lstStyle/>
          <a:p>
            <a:pPr marL="285750" indent="-285750">
              <a:buFont typeface="Arial" panose="020B0604020202020204" pitchFamily="34" charset="0"/>
              <a:buChar char="•"/>
            </a:pPr>
            <a:r>
              <a:rPr lang="en-AU" dirty="0">
                <a:sym typeface="Wingdings" panose="05000000000000000000" pitchFamily="2" charset="2"/>
              </a:rPr>
              <a:t>Accurate models = Informed decisions, optimized resource extraction</a:t>
            </a:r>
          </a:p>
          <a:p>
            <a:pPr marL="285750" indent="-285750">
              <a:buFont typeface="Arial" panose="020B0604020202020204" pitchFamily="34" charset="0"/>
              <a:buChar char="•"/>
            </a:pPr>
            <a:endParaRPr lang="en-AU" dirty="0">
              <a:sym typeface="Wingdings" panose="05000000000000000000" pitchFamily="2" charset="2"/>
            </a:endParaRPr>
          </a:p>
          <a:p>
            <a:pPr marL="285750" indent="-285750">
              <a:buFont typeface="Arial" panose="020B0604020202020204" pitchFamily="34" charset="0"/>
              <a:buChar char="•"/>
            </a:pPr>
            <a:r>
              <a:rPr lang="en-US" dirty="0">
                <a:sym typeface="Wingdings" panose="05000000000000000000" pitchFamily="2" charset="2"/>
              </a:rPr>
              <a:t>Inaccurate models = Costly errors, missed targets, inefficiencies</a:t>
            </a:r>
          </a:p>
          <a:p>
            <a:pPr marL="285750" indent="-285750">
              <a:buFont typeface="Arial" panose="020B0604020202020204" pitchFamily="34" charset="0"/>
              <a:buChar char="•"/>
            </a:pPr>
            <a:endParaRPr lang="en-US" dirty="0">
              <a:sym typeface="Wingdings" panose="05000000000000000000" pitchFamily="2" charset="2"/>
            </a:endParaRPr>
          </a:p>
          <a:p>
            <a:pPr marL="285750" indent="-285750">
              <a:buFont typeface="Arial" panose="020B0604020202020204" pitchFamily="34" charset="0"/>
              <a:buChar char="•"/>
            </a:pPr>
            <a:r>
              <a:rPr lang="en-US" dirty="0">
                <a:sym typeface="Wingdings" panose="05000000000000000000" pitchFamily="2" charset="2"/>
              </a:rPr>
              <a:t>Traditional methods struggle with complex geology</a:t>
            </a:r>
          </a:p>
          <a:p>
            <a:pPr marL="285750" indent="-285750">
              <a:buFont typeface="Arial" panose="020B0604020202020204" pitchFamily="34" charset="0"/>
              <a:buChar char="•"/>
            </a:pPr>
            <a:endParaRPr lang="en-US" dirty="0">
              <a:sym typeface="Wingdings" panose="05000000000000000000" pitchFamily="2" charset="2"/>
            </a:endParaRPr>
          </a:p>
          <a:p>
            <a:pPr marL="285750" indent="-285750">
              <a:buFont typeface="Arial" panose="020B0604020202020204" pitchFamily="34" charset="0"/>
              <a:buChar char="•"/>
            </a:pPr>
            <a:r>
              <a:rPr lang="en-US" dirty="0">
                <a:sym typeface="Wingdings" panose="05000000000000000000" pitchFamily="2" charset="2"/>
              </a:rPr>
              <a:t>RBFs + trigonometry = Enhanced accuracy &amp; precision</a:t>
            </a:r>
          </a:p>
          <a:p>
            <a:pPr marL="285750" indent="-285750">
              <a:buFont typeface="Arial" panose="020B0604020202020204" pitchFamily="34" charset="0"/>
              <a:buChar char="•"/>
            </a:pPr>
            <a:endParaRPr lang="en-US" dirty="0">
              <a:sym typeface="Wingdings" panose="05000000000000000000" pitchFamily="2" charset="2"/>
            </a:endParaRPr>
          </a:p>
          <a:p>
            <a:pPr marL="285750" indent="-285750">
              <a:buFont typeface="Arial" panose="020B0604020202020204" pitchFamily="34" charset="0"/>
              <a:buChar char="•"/>
            </a:pPr>
            <a:r>
              <a:rPr lang="en-US" dirty="0">
                <a:sym typeface="Wingdings" panose="05000000000000000000" pitchFamily="2" charset="2"/>
              </a:rPr>
              <a:t>Proven success, even in challenging settings</a:t>
            </a:r>
            <a:endParaRPr lang="en-AU" dirty="0">
              <a:sym typeface="Wingdings" panose="05000000000000000000" pitchFamily="2" charset="2"/>
            </a:endParaRPr>
          </a:p>
        </p:txBody>
      </p:sp>
    </p:spTree>
    <p:extLst>
      <p:ext uri="{BB962C8B-B14F-4D97-AF65-F5344CB8AC3E}">
        <p14:creationId xmlns:p14="http://schemas.microsoft.com/office/powerpoint/2010/main" val="155739622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Working Examples – Thank you! </a:t>
            </a:r>
          </a:p>
        </p:txBody>
      </p:sp>
      <p:sp>
        <p:nvSpPr>
          <p:cNvPr id="2" name="TextBox 1">
            <a:extLst>
              <a:ext uri="{FF2B5EF4-FFF2-40B4-BE49-F238E27FC236}">
                <a16:creationId xmlns:a16="http://schemas.microsoft.com/office/drawing/2014/main" id="{47736A61-94E2-F1AC-09F6-DDB651FCFF9F}"/>
              </a:ext>
            </a:extLst>
          </p:cNvPr>
          <p:cNvSpPr txBox="1"/>
          <p:nvPr/>
        </p:nvSpPr>
        <p:spPr>
          <a:xfrm>
            <a:off x="916048" y="1489144"/>
            <a:ext cx="6087436" cy="2308324"/>
          </a:xfrm>
          <a:prstGeom prst="rect">
            <a:avLst/>
          </a:prstGeom>
          <a:noFill/>
        </p:spPr>
        <p:txBody>
          <a:bodyPr wrap="none" rtlCol="0">
            <a:spAutoFit/>
          </a:bodyPr>
          <a:lstStyle/>
          <a:p>
            <a:pPr marL="285750" indent="-285750">
              <a:buFont typeface="Arial" panose="020B0604020202020204" pitchFamily="34" charset="0"/>
              <a:buChar char="•"/>
            </a:pPr>
            <a:r>
              <a:rPr lang="en-AU" dirty="0"/>
              <a:t>Working code is available on </a:t>
            </a:r>
            <a:r>
              <a:rPr lang="en-AU" dirty="0" err="1"/>
              <a:t>github</a:t>
            </a:r>
            <a:endParaRPr lang="en-AU" dirty="0"/>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r>
              <a:rPr lang="en-AU" dirty="0"/>
              <a:t>Rather messy, however, it’s waiting for your pull request</a:t>
            </a:r>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r>
              <a:rPr lang="en-AU" dirty="0">
                <a:hlinkClick r:id="rId3"/>
              </a:rPr>
              <a:t>https://github.com/normanheckscher</a:t>
            </a:r>
            <a:endParaRPr lang="en-AU" dirty="0"/>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r>
              <a:rPr lang="en-AU" dirty="0"/>
              <a:t>norman@qgess.com.au</a:t>
            </a:r>
          </a:p>
          <a:p>
            <a:endParaRPr lang="en-AU" dirty="0"/>
          </a:p>
        </p:txBody>
      </p:sp>
      <p:pic>
        <p:nvPicPr>
          <p:cNvPr id="1026" name="Picture 2" descr="GitHub Logos and Usage · GitHub">
            <a:extLst>
              <a:ext uri="{FF2B5EF4-FFF2-40B4-BE49-F238E27FC236}">
                <a16:creationId xmlns:a16="http://schemas.microsoft.com/office/drawing/2014/main" id="{414F998F-F980-308F-E257-78B40F33E96D}"/>
              </a:ext>
            </a:extLst>
          </p:cNvPr>
          <p:cNvPicPr>
            <a:picLocks noChangeAspect="1" noChangeArrowheads="1"/>
          </p:cNvPicPr>
          <p:nvPr/>
        </p:nvPicPr>
        <p:blipFill>
          <a:blip r:embed="rId4" cstate="email">
            <a:extLst>
              <a:ext uri="{28A0092B-C50C-407E-A947-70E740481C1C}">
                <a14:useLocalDpi xmlns:a14="http://schemas.microsoft.com/office/drawing/2010/main"/>
              </a:ext>
            </a:extLst>
          </a:blip>
          <a:srcRect/>
          <a:stretch>
            <a:fillRect/>
          </a:stretch>
        </p:blipFill>
        <p:spPr bwMode="auto">
          <a:xfrm>
            <a:off x="521207" y="3742944"/>
            <a:ext cx="2667000" cy="2667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FCEC4BD-CAB4-A622-6CC3-A51A0C21AB29}"/>
              </a:ext>
            </a:extLst>
          </p:cNvPr>
          <p:cNvSpPr txBox="1"/>
          <p:nvPr/>
        </p:nvSpPr>
        <p:spPr>
          <a:xfrm>
            <a:off x="4142510" y="4198476"/>
            <a:ext cx="4232954" cy="1107996"/>
          </a:xfrm>
          <a:prstGeom prst="rect">
            <a:avLst/>
          </a:prstGeom>
          <a:noFill/>
        </p:spPr>
        <p:txBody>
          <a:bodyPr wrap="none" rtlCol="0">
            <a:spAutoFit/>
          </a:bodyPr>
          <a:lstStyle/>
          <a:p>
            <a:r>
              <a:rPr lang="en-AU" sz="6600" dirty="0"/>
              <a:t>Thank you.</a:t>
            </a:r>
          </a:p>
        </p:txBody>
      </p:sp>
      <p:pic>
        <p:nvPicPr>
          <p:cNvPr id="4" name="Picture 2" descr="Golding Contractors Pty Ltd - Queensland Resources Council">
            <a:extLst>
              <a:ext uri="{FF2B5EF4-FFF2-40B4-BE49-F238E27FC236}">
                <a16:creationId xmlns:a16="http://schemas.microsoft.com/office/drawing/2014/main" id="{FE83BBB9-6EAC-7428-A548-3D4B4D6834C8}"/>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9329768" y="5076775"/>
            <a:ext cx="1961469" cy="1108129"/>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5" name="Picture 4" descr="Geologists | QGESS Pty Ltd">
            <a:extLst>
              <a:ext uri="{FF2B5EF4-FFF2-40B4-BE49-F238E27FC236}">
                <a16:creationId xmlns:a16="http://schemas.microsoft.com/office/drawing/2014/main" id="{16DCC7F7-C338-05EE-6996-3DD077274418}"/>
              </a:ext>
            </a:extLst>
          </p:cNvPr>
          <p:cNvPicPr>
            <a:picLocks noChangeAspect="1" noChangeArrowheads="1"/>
          </p:cNvPicPr>
          <p:nvPr/>
        </p:nvPicPr>
        <p:blipFill>
          <a:blip r:embed="rId6" cstate="email">
            <a:extLst>
              <a:ext uri="{28A0092B-C50C-407E-A947-70E740481C1C}">
                <a14:useLocalDpi xmlns:a14="http://schemas.microsoft.com/office/drawing/2010/main"/>
              </a:ext>
            </a:extLst>
          </a:blip>
          <a:srcRect/>
          <a:stretch>
            <a:fillRect/>
          </a:stretch>
        </p:blipFill>
        <p:spPr bwMode="auto">
          <a:xfrm>
            <a:off x="9727825" y="3145397"/>
            <a:ext cx="1165354" cy="1695061"/>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E063895D-36B0-963E-C751-DB79714E7628}"/>
              </a:ext>
            </a:extLst>
          </p:cNvPr>
          <p:cNvPicPr>
            <a:picLocks noChangeAspect="1"/>
          </p:cNvPicPr>
          <p:nvPr/>
        </p:nvPicPr>
        <p:blipFill>
          <a:blip r:embed="rId7"/>
          <a:stretch>
            <a:fillRect/>
          </a:stretch>
        </p:blipFill>
        <p:spPr>
          <a:xfrm>
            <a:off x="9727825" y="1648871"/>
            <a:ext cx="1165354" cy="1260209"/>
          </a:xfrm>
          <a:prstGeom prst="rect">
            <a:avLst/>
          </a:prstGeom>
          <a:ln>
            <a:solidFill>
              <a:schemeClr val="tx1"/>
            </a:solidFill>
          </a:ln>
        </p:spPr>
      </p:pic>
    </p:spTree>
    <p:extLst>
      <p:ext uri="{BB962C8B-B14F-4D97-AF65-F5344CB8AC3E}">
        <p14:creationId xmlns:p14="http://schemas.microsoft.com/office/powerpoint/2010/main" val="11227628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IDW vs RBF (synthetic)</a:t>
            </a:r>
          </a:p>
        </p:txBody>
      </p:sp>
      <p:pic>
        <p:nvPicPr>
          <p:cNvPr id="3" name="Picture 2">
            <a:extLst>
              <a:ext uri="{FF2B5EF4-FFF2-40B4-BE49-F238E27FC236}">
                <a16:creationId xmlns:a16="http://schemas.microsoft.com/office/drawing/2014/main" id="{0D5EFE71-E0F1-861D-C1FF-25C7BC71D06D}"/>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1944651" y="1428326"/>
            <a:ext cx="8302696" cy="4981617"/>
          </a:xfrm>
          <a:prstGeom prst="rect">
            <a:avLst/>
          </a:prstGeom>
          <a:ln>
            <a:solidFill>
              <a:schemeClr val="tx1"/>
            </a:solidFill>
          </a:ln>
        </p:spPr>
      </p:pic>
    </p:spTree>
    <p:extLst>
      <p:ext uri="{BB962C8B-B14F-4D97-AF65-F5344CB8AC3E}">
        <p14:creationId xmlns:p14="http://schemas.microsoft.com/office/powerpoint/2010/main" val="428001175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The Cycle of Geological Understanding</a:t>
            </a:r>
          </a:p>
        </p:txBody>
      </p:sp>
      <p:sp>
        <p:nvSpPr>
          <p:cNvPr id="2" name="TextBox 1">
            <a:extLst>
              <a:ext uri="{FF2B5EF4-FFF2-40B4-BE49-F238E27FC236}">
                <a16:creationId xmlns:a16="http://schemas.microsoft.com/office/drawing/2014/main" id="{47736A61-94E2-F1AC-09F6-DDB651FCFF9F}"/>
              </a:ext>
            </a:extLst>
          </p:cNvPr>
          <p:cNvSpPr txBox="1"/>
          <p:nvPr/>
        </p:nvSpPr>
        <p:spPr>
          <a:xfrm>
            <a:off x="773986" y="1567936"/>
            <a:ext cx="10644027" cy="3693319"/>
          </a:xfrm>
          <a:prstGeom prst="rect">
            <a:avLst/>
          </a:prstGeom>
          <a:noFill/>
        </p:spPr>
        <p:txBody>
          <a:bodyPr wrap="square" rtlCol="0">
            <a:spAutoFit/>
          </a:bodyPr>
          <a:lstStyle/>
          <a:p>
            <a:pPr marL="285750" indent="-285750">
              <a:buFont typeface="Arial" panose="020B0604020202020204" pitchFamily="34" charset="0"/>
              <a:buChar char="•"/>
            </a:pPr>
            <a:r>
              <a:rPr lang="en-AU" dirty="0"/>
              <a:t>Geologists: Unlocking the Subsurface</a:t>
            </a:r>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r>
              <a:rPr lang="en-US" dirty="0"/>
              <a:t>Models: The Foundation for </a:t>
            </a:r>
            <a:r>
              <a:rPr lang="en-US" dirty="0" err="1"/>
              <a:t>Optimised</a:t>
            </a:r>
            <a:r>
              <a:rPr lang="en-US" dirty="0"/>
              <a:t> Mining</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Reconciliation: The Key to Continuous Improvement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AU" dirty="0"/>
              <a:t>Efficient and Sustainable Resource Extraction</a:t>
            </a:r>
          </a:p>
          <a:p>
            <a:pPr marL="285750" indent="-285750">
              <a:buFont typeface="Arial" panose="020B0604020202020204" pitchFamily="34" charset="0"/>
              <a:buChar char="•"/>
            </a:pPr>
            <a:endParaRPr lang="en-AU" dirty="0"/>
          </a:p>
          <a:p>
            <a:pPr marL="285750" indent="-285750">
              <a:buFont typeface="Arial" panose="020B0604020202020204" pitchFamily="34" charset="0"/>
              <a:buChar char="•"/>
            </a:pPr>
            <a:r>
              <a:rPr lang="en-US" dirty="0"/>
              <a:t>Beyond the Past: Evolving our Approach for the Future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Understanding Today, Shaping Tomorrow: </a:t>
            </a:r>
          </a:p>
          <a:p>
            <a:pPr marL="1657350" lvl="3" indent="-285750">
              <a:buFont typeface="Arial" panose="020B0604020202020204" pitchFamily="34" charset="0"/>
              <a:buChar char="•"/>
            </a:pPr>
            <a:endParaRPr lang="en-US" dirty="0"/>
          </a:p>
          <a:p>
            <a:pPr marL="1657350" lvl="3" indent="-285750">
              <a:buFont typeface="Arial" panose="020B0604020202020204" pitchFamily="34" charset="0"/>
              <a:buChar char="•"/>
            </a:pPr>
            <a:r>
              <a:rPr lang="en-US" dirty="0"/>
              <a:t>The Path to Sustainable Mining in the Sydney Basin</a:t>
            </a:r>
            <a:endParaRPr lang="en-AU" dirty="0"/>
          </a:p>
        </p:txBody>
      </p:sp>
    </p:spTree>
    <p:extLst>
      <p:ext uri="{BB962C8B-B14F-4D97-AF65-F5344CB8AC3E}">
        <p14:creationId xmlns:p14="http://schemas.microsoft.com/office/powerpoint/2010/main" val="202858527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The Mine Geologist's Modelling Cycle</a:t>
            </a:r>
          </a:p>
        </p:txBody>
      </p:sp>
      <p:sp>
        <p:nvSpPr>
          <p:cNvPr id="4" name="Pentagon 3">
            <a:extLst>
              <a:ext uri="{FF2B5EF4-FFF2-40B4-BE49-F238E27FC236}">
                <a16:creationId xmlns:a16="http://schemas.microsoft.com/office/drawing/2014/main" id="{8CCBA3D6-8285-84AC-A44C-8AD2117887D0}"/>
              </a:ext>
            </a:extLst>
          </p:cNvPr>
          <p:cNvSpPr/>
          <p:nvPr/>
        </p:nvSpPr>
        <p:spPr>
          <a:xfrm>
            <a:off x="2966936" y="1809346"/>
            <a:ext cx="5116749" cy="3939702"/>
          </a:xfrm>
          <a:prstGeom prst="pentagon">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6" name="Straight Arrow Connector 5">
            <a:extLst>
              <a:ext uri="{FF2B5EF4-FFF2-40B4-BE49-F238E27FC236}">
                <a16:creationId xmlns:a16="http://schemas.microsoft.com/office/drawing/2014/main" id="{D60AFC29-C90D-1957-BF9C-9AF0CD4508AF}"/>
              </a:ext>
            </a:extLst>
          </p:cNvPr>
          <p:cNvCxnSpPr>
            <a:cxnSpLocks/>
            <a:stCxn id="4" idx="0"/>
            <a:endCxn id="4" idx="5"/>
          </p:cNvCxnSpPr>
          <p:nvPr/>
        </p:nvCxnSpPr>
        <p:spPr>
          <a:xfrm>
            <a:off x="5525311" y="1809346"/>
            <a:ext cx="2558369" cy="1504828"/>
          </a:xfrm>
          <a:prstGeom prst="straightConnector1">
            <a:avLst/>
          </a:prstGeom>
          <a:ln w="31750">
            <a:solidFill>
              <a:schemeClr val="accent2">
                <a:lumMod val="75000"/>
              </a:schemeClr>
            </a:solidFill>
            <a:tailEnd type="triangle" w="lg" len="lg"/>
          </a:ln>
          <a:effectLst>
            <a:glow rad="1397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16DDD8D5-F091-3D97-DA1D-8152851328EA}"/>
              </a:ext>
            </a:extLst>
          </p:cNvPr>
          <p:cNvCxnSpPr>
            <a:cxnSpLocks/>
            <a:stCxn id="4" idx="5"/>
            <a:endCxn id="4" idx="4"/>
          </p:cNvCxnSpPr>
          <p:nvPr/>
        </p:nvCxnSpPr>
        <p:spPr>
          <a:xfrm flipH="1">
            <a:off x="7106470" y="3314174"/>
            <a:ext cx="977210" cy="2434864"/>
          </a:xfrm>
          <a:prstGeom prst="straightConnector1">
            <a:avLst/>
          </a:prstGeom>
          <a:ln w="31750">
            <a:solidFill>
              <a:schemeClr val="accent2">
                <a:lumMod val="75000"/>
              </a:schemeClr>
            </a:solidFill>
            <a:tailEnd type="triangle" w="lg" len="lg"/>
          </a:ln>
          <a:effectLst>
            <a:glow rad="1397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5F509CE8-7CAB-3EBD-FAA1-0F08042A4457}"/>
              </a:ext>
            </a:extLst>
          </p:cNvPr>
          <p:cNvCxnSpPr>
            <a:cxnSpLocks/>
            <a:stCxn id="4" idx="4"/>
            <a:endCxn id="4" idx="2"/>
          </p:cNvCxnSpPr>
          <p:nvPr/>
        </p:nvCxnSpPr>
        <p:spPr>
          <a:xfrm flipH="1">
            <a:off x="3944151" y="5749038"/>
            <a:ext cx="3162319" cy="0"/>
          </a:xfrm>
          <a:prstGeom prst="straightConnector1">
            <a:avLst/>
          </a:prstGeom>
          <a:ln w="31750">
            <a:solidFill>
              <a:schemeClr val="accent2">
                <a:lumMod val="75000"/>
              </a:schemeClr>
            </a:solidFill>
            <a:tailEnd type="triangle" w="lg" len="lg"/>
          </a:ln>
          <a:effectLst>
            <a:glow rad="1397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78FFC148-6A92-E555-1D1A-BA0926C07F3A}"/>
              </a:ext>
            </a:extLst>
          </p:cNvPr>
          <p:cNvCxnSpPr>
            <a:cxnSpLocks/>
            <a:stCxn id="4" idx="2"/>
            <a:endCxn id="4" idx="1"/>
          </p:cNvCxnSpPr>
          <p:nvPr/>
        </p:nvCxnSpPr>
        <p:spPr>
          <a:xfrm flipH="1" flipV="1">
            <a:off x="2966941" y="3314174"/>
            <a:ext cx="977210" cy="2434864"/>
          </a:xfrm>
          <a:prstGeom prst="straightConnector1">
            <a:avLst/>
          </a:prstGeom>
          <a:ln w="31750">
            <a:solidFill>
              <a:schemeClr val="accent2">
                <a:lumMod val="75000"/>
              </a:schemeClr>
            </a:solidFill>
            <a:tailEnd type="triangle" w="lg" len="lg"/>
          </a:ln>
          <a:effectLst>
            <a:glow rad="1397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C9608BEC-14AC-58D5-F8EF-B909B992AA45}"/>
              </a:ext>
            </a:extLst>
          </p:cNvPr>
          <p:cNvCxnSpPr>
            <a:cxnSpLocks/>
            <a:stCxn id="4" idx="1"/>
            <a:endCxn id="4" idx="0"/>
          </p:cNvCxnSpPr>
          <p:nvPr/>
        </p:nvCxnSpPr>
        <p:spPr>
          <a:xfrm flipV="1">
            <a:off x="2966941" y="1809346"/>
            <a:ext cx="2558370" cy="1504828"/>
          </a:xfrm>
          <a:prstGeom prst="straightConnector1">
            <a:avLst/>
          </a:prstGeom>
          <a:ln w="31750">
            <a:solidFill>
              <a:schemeClr val="accent2">
                <a:lumMod val="75000"/>
              </a:schemeClr>
            </a:solidFill>
            <a:tailEnd type="triangle" w="lg" len="lg"/>
          </a:ln>
          <a:effectLst>
            <a:glow rad="139700">
              <a:schemeClr val="accent2">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4D0FB54-AE8A-33FC-CB6F-0ADE1E2FB4C0}"/>
              </a:ext>
            </a:extLst>
          </p:cNvPr>
          <p:cNvSpPr txBox="1"/>
          <p:nvPr/>
        </p:nvSpPr>
        <p:spPr>
          <a:xfrm>
            <a:off x="4588194" y="1352455"/>
            <a:ext cx="1874231" cy="369332"/>
          </a:xfrm>
          <a:prstGeom prst="rect">
            <a:avLst/>
          </a:prstGeom>
          <a:noFill/>
          <a:ln>
            <a:solidFill>
              <a:schemeClr val="tx1"/>
            </a:solidFill>
          </a:ln>
        </p:spPr>
        <p:txBody>
          <a:bodyPr wrap="none" rtlCol="0">
            <a:spAutoFit/>
          </a:bodyPr>
          <a:lstStyle/>
          <a:p>
            <a:pPr algn="ctr"/>
            <a:r>
              <a:rPr lang="en-AU" dirty="0"/>
              <a:t>1. Publish Model</a:t>
            </a:r>
          </a:p>
        </p:txBody>
      </p:sp>
      <p:sp>
        <p:nvSpPr>
          <p:cNvPr id="24" name="TextBox 23">
            <a:extLst>
              <a:ext uri="{FF2B5EF4-FFF2-40B4-BE49-F238E27FC236}">
                <a16:creationId xmlns:a16="http://schemas.microsoft.com/office/drawing/2014/main" id="{F27CE416-5F5D-5BE6-8030-20502EC69FDA}"/>
              </a:ext>
            </a:extLst>
          </p:cNvPr>
          <p:cNvSpPr txBox="1"/>
          <p:nvPr/>
        </p:nvSpPr>
        <p:spPr>
          <a:xfrm>
            <a:off x="8222004" y="2672245"/>
            <a:ext cx="934872" cy="369332"/>
          </a:xfrm>
          <a:prstGeom prst="rect">
            <a:avLst/>
          </a:prstGeom>
          <a:noFill/>
          <a:ln>
            <a:solidFill>
              <a:schemeClr val="tx1"/>
            </a:solidFill>
          </a:ln>
        </p:spPr>
        <p:txBody>
          <a:bodyPr wrap="none" rtlCol="0">
            <a:spAutoFit/>
          </a:bodyPr>
          <a:lstStyle/>
          <a:p>
            <a:pPr algn="ctr"/>
            <a:r>
              <a:rPr lang="en-AU" dirty="0"/>
              <a:t>2. Mine</a:t>
            </a:r>
          </a:p>
        </p:txBody>
      </p:sp>
      <p:sp>
        <p:nvSpPr>
          <p:cNvPr id="25" name="TextBox 24">
            <a:extLst>
              <a:ext uri="{FF2B5EF4-FFF2-40B4-BE49-F238E27FC236}">
                <a16:creationId xmlns:a16="http://schemas.microsoft.com/office/drawing/2014/main" id="{15080A3E-9336-123C-EA28-0001FF7A6E21}"/>
              </a:ext>
            </a:extLst>
          </p:cNvPr>
          <p:cNvSpPr txBox="1"/>
          <p:nvPr/>
        </p:nvSpPr>
        <p:spPr>
          <a:xfrm>
            <a:off x="7115898" y="5920913"/>
            <a:ext cx="1290931" cy="369332"/>
          </a:xfrm>
          <a:prstGeom prst="rect">
            <a:avLst/>
          </a:prstGeom>
          <a:noFill/>
          <a:ln>
            <a:solidFill>
              <a:schemeClr val="tx1"/>
            </a:solidFill>
          </a:ln>
        </p:spPr>
        <p:txBody>
          <a:bodyPr wrap="none" rtlCol="0">
            <a:spAutoFit/>
          </a:bodyPr>
          <a:lstStyle/>
          <a:p>
            <a:pPr algn="ctr"/>
            <a:r>
              <a:rPr lang="en-AU" dirty="0"/>
              <a:t>3. Measure</a:t>
            </a:r>
          </a:p>
        </p:txBody>
      </p:sp>
      <p:sp>
        <p:nvSpPr>
          <p:cNvPr id="26" name="TextBox 25">
            <a:extLst>
              <a:ext uri="{FF2B5EF4-FFF2-40B4-BE49-F238E27FC236}">
                <a16:creationId xmlns:a16="http://schemas.microsoft.com/office/drawing/2014/main" id="{9ACE1F3F-56CA-3F42-92CE-21756C763283}"/>
              </a:ext>
            </a:extLst>
          </p:cNvPr>
          <p:cNvSpPr txBox="1"/>
          <p:nvPr/>
        </p:nvSpPr>
        <p:spPr>
          <a:xfrm>
            <a:off x="2860810" y="5917681"/>
            <a:ext cx="1385316" cy="369332"/>
          </a:xfrm>
          <a:prstGeom prst="rect">
            <a:avLst/>
          </a:prstGeom>
          <a:noFill/>
          <a:ln>
            <a:solidFill>
              <a:schemeClr val="tx1"/>
            </a:solidFill>
          </a:ln>
        </p:spPr>
        <p:txBody>
          <a:bodyPr wrap="none" rtlCol="0">
            <a:spAutoFit/>
          </a:bodyPr>
          <a:lstStyle/>
          <a:p>
            <a:pPr algn="ctr"/>
            <a:r>
              <a:rPr lang="en-AU" dirty="0"/>
              <a:t>4. Reconcile</a:t>
            </a:r>
          </a:p>
        </p:txBody>
      </p:sp>
      <p:sp>
        <p:nvSpPr>
          <p:cNvPr id="27" name="TextBox 26">
            <a:extLst>
              <a:ext uri="{FF2B5EF4-FFF2-40B4-BE49-F238E27FC236}">
                <a16:creationId xmlns:a16="http://schemas.microsoft.com/office/drawing/2014/main" id="{D4B30F3A-2D80-D2B9-1FE8-39363D55A1EE}"/>
              </a:ext>
            </a:extLst>
          </p:cNvPr>
          <p:cNvSpPr txBox="1"/>
          <p:nvPr/>
        </p:nvSpPr>
        <p:spPr>
          <a:xfrm>
            <a:off x="1390066" y="2672245"/>
            <a:ext cx="1768433" cy="369332"/>
          </a:xfrm>
          <a:prstGeom prst="rect">
            <a:avLst/>
          </a:prstGeom>
          <a:noFill/>
          <a:ln>
            <a:solidFill>
              <a:schemeClr val="tx1"/>
            </a:solidFill>
          </a:ln>
        </p:spPr>
        <p:txBody>
          <a:bodyPr wrap="none" rtlCol="0">
            <a:spAutoFit/>
          </a:bodyPr>
          <a:lstStyle/>
          <a:p>
            <a:pPr algn="ctr"/>
            <a:r>
              <a:rPr lang="en-AU" dirty="0"/>
              <a:t>5. Refine Model</a:t>
            </a:r>
          </a:p>
        </p:txBody>
      </p:sp>
    </p:spTree>
    <p:extLst>
      <p:ext uri="{BB962C8B-B14F-4D97-AF65-F5344CB8AC3E}">
        <p14:creationId xmlns:p14="http://schemas.microsoft.com/office/powerpoint/2010/main" val="255897984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Independent Surfaces</a:t>
            </a:r>
          </a:p>
        </p:txBody>
      </p:sp>
      <p:cxnSp>
        <p:nvCxnSpPr>
          <p:cNvPr id="4" name="Straight Connector 3">
            <a:extLst>
              <a:ext uri="{FF2B5EF4-FFF2-40B4-BE49-F238E27FC236}">
                <a16:creationId xmlns:a16="http://schemas.microsoft.com/office/drawing/2014/main" id="{C84C62C0-0589-1812-7F38-C08B6639AAD5}"/>
              </a:ext>
            </a:extLst>
          </p:cNvPr>
          <p:cNvCxnSpPr>
            <a:cxnSpLocks/>
          </p:cNvCxnSpPr>
          <p:nvPr/>
        </p:nvCxnSpPr>
        <p:spPr>
          <a:xfrm>
            <a:off x="2047981" y="2136710"/>
            <a:ext cx="0" cy="27690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B0DB82A-2C68-1F1B-13B8-6B767816BC7C}"/>
              </a:ext>
            </a:extLst>
          </p:cNvPr>
          <p:cNvCxnSpPr>
            <a:cxnSpLocks/>
          </p:cNvCxnSpPr>
          <p:nvPr/>
        </p:nvCxnSpPr>
        <p:spPr>
          <a:xfrm>
            <a:off x="2047981"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8DC15B2-BD62-32AD-DDA1-45D2017FC23E}"/>
              </a:ext>
            </a:extLst>
          </p:cNvPr>
          <p:cNvCxnSpPr>
            <a:cxnSpLocks/>
          </p:cNvCxnSpPr>
          <p:nvPr/>
        </p:nvCxnSpPr>
        <p:spPr>
          <a:xfrm>
            <a:off x="3702609" y="2136710"/>
            <a:ext cx="0" cy="320039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4D08B12-D995-1EFA-1C0F-318C510DFC94}"/>
              </a:ext>
            </a:extLst>
          </p:cNvPr>
          <p:cNvCxnSpPr>
            <a:cxnSpLocks/>
          </p:cNvCxnSpPr>
          <p:nvPr/>
        </p:nvCxnSpPr>
        <p:spPr>
          <a:xfrm>
            <a:off x="3702609" y="329696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9D6B04-50FE-5391-5770-87D173507EB5}"/>
              </a:ext>
            </a:extLst>
          </p:cNvPr>
          <p:cNvCxnSpPr>
            <a:cxnSpLocks/>
          </p:cNvCxnSpPr>
          <p:nvPr/>
        </p:nvCxnSpPr>
        <p:spPr>
          <a:xfrm>
            <a:off x="7826740" y="2132396"/>
            <a:ext cx="0" cy="31581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C3BE3F8-EEB9-749C-1082-8704AEF9B400}"/>
              </a:ext>
            </a:extLst>
          </p:cNvPr>
          <p:cNvCxnSpPr>
            <a:cxnSpLocks/>
          </p:cNvCxnSpPr>
          <p:nvPr/>
        </p:nvCxnSpPr>
        <p:spPr>
          <a:xfrm>
            <a:off x="7826740" y="3250397"/>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223E7B5-F88C-6067-A93A-0B6FD73D6DED}"/>
              </a:ext>
            </a:extLst>
          </p:cNvPr>
          <p:cNvCxnSpPr>
            <a:cxnSpLocks/>
          </p:cNvCxnSpPr>
          <p:nvPr/>
        </p:nvCxnSpPr>
        <p:spPr>
          <a:xfrm>
            <a:off x="9431606" y="2132396"/>
            <a:ext cx="0" cy="2840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F73E980-6B4E-4C2A-D2A1-BB33FEF1C401}"/>
              </a:ext>
            </a:extLst>
          </p:cNvPr>
          <p:cNvCxnSpPr>
            <a:cxnSpLocks/>
          </p:cNvCxnSpPr>
          <p:nvPr/>
        </p:nvCxnSpPr>
        <p:spPr>
          <a:xfrm>
            <a:off x="9431606"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8F6AE2-7561-E04E-27F2-16631D4FF7F5}"/>
              </a:ext>
            </a:extLst>
          </p:cNvPr>
          <p:cNvCxnSpPr>
            <a:cxnSpLocks/>
          </p:cNvCxnSpPr>
          <p:nvPr/>
        </p:nvCxnSpPr>
        <p:spPr>
          <a:xfrm>
            <a:off x="567860" y="2132396"/>
            <a:ext cx="11039422" cy="0"/>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sp>
        <p:nvSpPr>
          <p:cNvPr id="36" name="Freeform: Shape 35">
            <a:extLst>
              <a:ext uri="{FF2B5EF4-FFF2-40B4-BE49-F238E27FC236}">
                <a16:creationId xmlns:a16="http://schemas.microsoft.com/office/drawing/2014/main" id="{BF9C01B5-5911-DBD2-854C-DE94CE0F8D7C}"/>
              </a:ext>
            </a:extLst>
          </p:cNvPr>
          <p:cNvSpPr/>
          <p:nvPr/>
        </p:nvSpPr>
        <p:spPr>
          <a:xfrm>
            <a:off x="923729" y="2855167"/>
            <a:ext cx="10580915" cy="438539"/>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0915" h="438539">
                <a:moveTo>
                  <a:pt x="0" y="18662"/>
                </a:moveTo>
                <a:lnTo>
                  <a:pt x="1119674" y="18662"/>
                </a:lnTo>
                <a:lnTo>
                  <a:pt x="2799184" y="438539"/>
                </a:lnTo>
                <a:lnTo>
                  <a:pt x="6923315" y="401217"/>
                </a:lnTo>
                <a:lnTo>
                  <a:pt x="8509519" y="9331"/>
                </a:lnTo>
                <a:lnTo>
                  <a:pt x="10580915" y="0"/>
                </a:lnTo>
              </a:path>
            </a:pathLst>
          </a:custGeom>
          <a:noFill/>
          <a:ln w="1905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Freeform: Shape 36">
            <a:extLst>
              <a:ext uri="{FF2B5EF4-FFF2-40B4-BE49-F238E27FC236}">
                <a16:creationId xmlns:a16="http://schemas.microsoft.com/office/drawing/2014/main" id="{7307D239-C448-10CC-C204-5EF565D949F9}"/>
              </a:ext>
            </a:extLst>
          </p:cNvPr>
          <p:cNvSpPr/>
          <p:nvPr/>
        </p:nvSpPr>
        <p:spPr>
          <a:xfrm>
            <a:off x="923729" y="3724848"/>
            <a:ext cx="10580915" cy="438539"/>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0915" h="438539">
                <a:moveTo>
                  <a:pt x="0" y="18662"/>
                </a:moveTo>
                <a:lnTo>
                  <a:pt x="1119674" y="18662"/>
                </a:lnTo>
                <a:lnTo>
                  <a:pt x="2799184" y="438539"/>
                </a:lnTo>
                <a:lnTo>
                  <a:pt x="6923315" y="401217"/>
                </a:lnTo>
                <a:lnTo>
                  <a:pt x="8509519" y="9331"/>
                </a:lnTo>
                <a:lnTo>
                  <a:pt x="10580915" y="0"/>
                </a:lnTo>
              </a:path>
            </a:pathLst>
          </a:custGeom>
          <a:noFill/>
          <a:ln w="1905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41593865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Independent Surfaces</a:t>
            </a:r>
          </a:p>
        </p:txBody>
      </p:sp>
      <p:cxnSp>
        <p:nvCxnSpPr>
          <p:cNvPr id="4" name="Straight Connector 3">
            <a:extLst>
              <a:ext uri="{FF2B5EF4-FFF2-40B4-BE49-F238E27FC236}">
                <a16:creationId xmlns:a16="http://schemas.microsoft.com/office/drawing/2014/main" id="{C84C62C0-0589-1812-7F38-C08B6639AAD5}"/>
              </a:ext>
            </a:extLst>
          </p:cNvPr>
          <p:cNvCxnSpPr>
            <a:cxnSpLocks/>
          </p:cNvCxnSpPr>
          <p:nvPr/>
        </p:nvCxnSpPr>
        <p:spPr>
          <a:xfrm>
            <a:off x="2047981" y="2136710"/>
            <a:ext cx="0" cy="27690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B0DB82A-2C68-1F1B-13B8-6B767816BC7C}"/>
              </a:ext>
            </a:extLst>
          </p:cNvPr>
          <p:cNvCxnSpPr>
            <a:cxnSpLocks/>
          </p:cNvCxnSpPr>
          <p:nvPr/>
        </p:nvCxnSpPr>
        <p:spPr>
          <a:xfrm>
            <a:off x="2047981"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8DC15B2-BD62-32AD-DDA1-45D2017FC23E}"/>
              </a:ext>
            </a:extLst>
          </p:cNvPr>
          <p:cNvCxnSpPr>
            <a:cxnSpLocks/>
          </p:cNvCxnSpPr>
          <p:nvPr/>
        </p:nvCxnSpPr>
        <p:spPr>
          <a:xfrm>
            <a:off x="3702609" y="2136710"/>
            <a:ext cx="0" cy="320039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4D08B12-D995-1EFA-1C0F-318C510DFC94}"/>
              </a:ext>
            </a:extLst>
          </p:cNvPr>
          <p:cNvCxnSpPr>
            <a:cxnSpLocks/>
          </p:cNvCxnSpPr>
          <p:nvPr/>
        </p:nvCxnSpPr>
        <p:spPr>
          <a:xfrm>
            <a:off x="3702609" y="329696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9D6B04-50FE-5391-5770-87D173507EB5}"/>
              </a:ext>
            </a:extLst>
          </p:cNvPr>
          <p:cNvCxnSpPr>
            <a:cxnSpLocks/>
          </p:cNvCxnSpPr>
          <p:nvPr/>
        </p:nvCxnSpPr>
        <p:spPr>
          <a:xfrm>
            <a:off x="7826740" y="2132396"/>
            <a:ext cx="0" cy="31581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C3BE3F8-EEB9-749C-1082-8704AEF9B400}"/>
              </a:ext>
            </a:extLst>
          </p:cNvPr>
          <p:cNvCxnSpPr>
            <a:cxnSpLocks/>
          </p:cNvCxnSpPr>
          <p:nvPr/>
        </p:nvCxnSpPr>
        <p:spPr>
          <a:xfrm>
            <a:off x="7826740" y="3250397"/>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223E7B5-F88C-6067-A93A-0B6FD73D6DED}"/>
              </a:ext>
            </a:extLst>
          </p:cNvPr>
          <p:cNvCxnSpPr>
            <a:cxnSpLocks/>
          </p:cNvCxnSpPr>
          <p:nvPr/>
        </p:nvCxnSpPr>
        <p:spPr>
          <a:xfrm>
            <a:off x="9431606" y="2132396"/>
            <a:ext cx="0" cy="2840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F73E980-6B4E-4C2A-D2A1-BB33FEF1C401}"/>
              </a:ext>
            </a:extLst>
          </p:cNvPr>
          <p:cNvCxnSpPr>
            <a:cxnSpLocks/>
          </p:cNvCxnSpPr>
          <p:nvPr/>
        </p:nvCxnSpPr>
        <p:spPr>
          <a:xfrm>
            <a:off x="9431606"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8F6AE2-7561-E04E-27F2-16631D4FF7F5}"/>
              </a:ext>
            </a:extLst>
          </p:cNvPr>
          <p:cNvCxnSpPr>
            <a:cxnSpLocks/>
          </p:cNvCxnSpPr>
          <p:nvPr/>
        </p:nvCxnSpPr>
        <p:spPr>
          <a:xfrm>
            <a:off x="567860" y="2132396"/>
            <a:ext cx="11039422" cy="0"/>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sp>
        <p:nvSpPr>
          <p:cNvPr id="36" name="Freeform: Shape 35">
            <a:extLst>
              <a:ext uri="{FF2B5EF4-FFF2-40B4-BE49-F238E27FC236}">
                <a16:creationId xmlns:a16="http://schemas.microsoft.com/office/drawing/2014/main" id="{BF9C01B5-5911-DBD2-854C-DE94CE0F8D7C}"/>
              </a:ext>
            </a:extLst>
          </p:cNvPr>
          <p:cNvSpPr/>
          <p:nvPr/>
        </p:nvSpPr>
        <p:spPr>
          <a:xfrm>
            <a:off x="923729" y="2855167"/>
            <a:ext cx="10580915" cy="438539"/>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0915" h="438539">
                <a:moveTo>
                  <a:pt x="0" y="18662"/>
                </a:moveTo>
                <a:lnTo>
                  <a:pt x="1119674" y="18662"/>
                </a:lnTo>
                <a:lnTo>
                  <a:pt x="2799184" y="438539"/>
                </a:lnTo>
                <a:lnTo>
                  <a:pt x="6923315" y="401217"/>
                </a:lnTo>
                <a:lnTo>
                  <a:pt x="8509519" y="9331"/>
                </a:lnTo>
                <a:lnTo>
                  <a:pt x="10580915" y="0"/>
                </a:lnTo>
              </a:path>
            </a:pathLst>
          </a:custGeom>
          <a:noFill/>
          <a:ln w="1905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Freeform: Shape 36">
            <a:extLst>
              <a:ext uri="{FF2B5EF4-FFF2-40B4-BE49-F238E27FC236}">
                <a16:creationId xmlns:a16="http://schemas.microsoft.com/office/drawing/2014/main" id="{7307D239-C448-10CC-C204-5EF565D949F9}"/>
              </a:ext>
            </a:extLst>
          </p:cNvPr>
          <p:cNvSpPr/>
          <p:nvPr/>
        </p:nvSpPr>
        <p:spPr>
          <a:xfrm>
            <a:off x="923729" y="3724848"/>
            <a:ext cx="10580915" cy="438539"/>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0915" h="438539">
                <a:moveTo>
                  <a:pt x="0" y="18662"/>
                </a:moveTo>
                <a:lnTo>
                  <a:pt x="1119674" y="18662"/>
                </a:lnTo>
                <a:lnTo>
                  <a:pt x="2799184" y="438539"/>
                </a:lnTo>
                <a:lnTo>
                  <a:pt x="6923315" y="401217"/>
                </a:lnTo>
                <a:lnTo>
                  <a:pt x="8509519" y="9331"/>
                </a:lnTo>
                <a:lnTo>
                  <a:pt x="10580915" y="0"/>
                </a:lnTo>
              </a:path>
            </a:pathLst>
          </a:custGeom>
          <a:noFill/>
          <a:ln w="1905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Freeform: Shape 1">
            <a:extLst>
              <a:ext uri="{FF2B5EF4-FFF2-40B4-BE49-F238E27FC236}">
                <a16:creationId xmlns:a16="http://schemas.microsoft.com/office/drawing/2014/main" id="{FCBF415C-2BD6-296B-CA5A-73DE361A6C2D}"/>
              </a:ext>
            </a:extLst>
          </p:cNvPr>
          <p:cNvSpPr/>
          <p:nvPr/>
        </p:nvSpPr>
        <p:spPr>
          <a:xfrm>
            <a:off x="905066" y="2354962"/>
            <a:ext cx="10599577" cy="1254968"/>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 name="connsiteX0" fmla="*/ 0 w 10580915"/>
              <a:gd name="connsiteY0" fmla="*/ 18662 h 438539"/>
              <a:gd name="connsiteX1" fmla="*/ 1119674 w 10580915"/>
              <a:gd name="connsiteY1" fmla="*/ 18662 h 438539"/>
              <a:gd name="connsiteX2" fmla="*/ 2799184 w 10580915"/>
              <a:gd name="connsiteY2" fmla="*/ 438539 h 438539"/>
              <a:gd name="connsiteX3" fmla="*/ 4777276 w 10580915"/>
              <a:gd name="connsiteY3" fmla="*/ 396552 h 438539"/>
              <a:gd name="connsiteX4" fmla="*/ 6923315 w 10580915"/>
              <a:gd name="connsiteY4" fmla="*/ 401217 h 438539"/>
              <a:gd name="connsiteX5" fmla="*/ 8509519 w 10580915"/>
              <a:gd name="connsiteY5" fmla="*/ 9331 h 438539"/>
              <a:gd name="connsiteX6" fmla="*/ 10580915 w 10580915"/>
              <a:gd name="connsiteY6" fmla="*/ 0 h 438539"/>
              <a:gd name="connsiteX0" fmla="*/ 0 w 10580915"/>
              <a:gd name="connsiteY0" fmla="*/ 18662 h 760446"/>
              <a:gd name="connsiteX1" fmla="*/ 1119674 w 10580915"/>
              <a:gd name="connsiteY1" fmla="*/ 18662 h 760446"/>
              <a:gd name="connsiteX2" fmla="*/ 2799184 w 10580915"/>
              <a:gd name="connsiteY2" fmla="*/ 438539 h 760446"/>
              <a:gd name="connsiteX3" fmla="*/ 4870582 w 10580915"/>
              <a:gd name="connsiteY3" fmla="*/ 760446 h 760446"/>
              <a:gd name="connsiteX4" fmla="*/ 6923315 w 10580915"/>
              <a:gd name="connsiteY4" fmla="*/ 401217 h 760446"/>
              <a:gd name="connsiteX5" fmla="*/ 8509519 w 10580915"/>
              <a:gd name="connsiteY5" fmla="*/ 9331 h 760446"/>
              <a:gd name="connsiteX6" fmla="*/ 10580915 w 10580915"/>
              <a:gd name="connsiteY6" fmla="*/ 0 h 760446"/>
              <a:gd name="connsiteX0" fmla="*/ 0 w 10552923"/>
              <a:gd name="connsiteY0" fmla="*/ 0 h 975049"/>
              <a:gd name="connsiteX1" fmla="*/ 1091682 w 10552923"/>
              <a:gd name="connsiteY1" fmla="*/ 233265 h 975049"/>
              <a:gd name="connsiteX2" fmla="*/ 2771192 w 10552923"/>
              <a:gd name="connsiteY2" fmla="*/ 653142 h 975049"/>
              <a:gd name="connsiteX3" fmla="*/ 4842590 w 10552923"/>
              <a:gd name="connsiteY3" fmla="*/ 975049 h 975049"/>
              <a:gd name="connsiteX4" fmla="*/ 6895323 w 10552923"/>
              <a:gd name="connsiteY4" fmla="*/ 615820 h 975049"/>
              <a:gd name="connsiteX5" fmla="*/ 8481527 w 10552923"/>
              <a:gd name="connsiteY5" fmla="*/ 223934 h 975049"/>
              <a:gd name="connsiteX6" fmla="*/ 10552923 w 10552923"/>
              <a:gd name="connsiteY6" fmla="*/ 214603 h 975049"/>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664891"/>
              <a:gd name="connsiteY0" fmla="*/ 233266 h 1254968"/>
              <a:gd name="connsiteX1" fmla="*/ 1222311 w 10664891"/>
              <a:gd name="connsiteY1" fmla="*/ 513184 h 1254968"/>
              <a:gd name="connsiteX2" fmla="*/ 2901821 w 10664891"/>
              <a:gd name="connsiteY2" fmla="*/ 933061 h 1254968"/>
              <a:gd name="connsiteX3" fmla="*/ 4973219 w 10664891"/>
              <a:gd name="connsiteY3" fmla="*/ 1254968 h 1254968"/>
              <a:gd name="connsiteX4" fmla="*/ 7025952 w 10664891"/>
              <a:gd name="connsiteY4" fmla="*/ 895739 h 1254968"/>
              <a:gd name="connsiteX5" fmla="*/ 8612156 w 10664891"/>
              <a:gd name="connsiteY5" fmla="*/ 503853 h 1254968"/>
              <a:gd name="connsiteX6" fmla="*/ 10664891 w 10664891"/>
              <a:gd name="connsiteY6" fmla="*/ 0 h 1254968"/>
              <a:gd name="connsiteX0" fmla="*/ 0 w 10599577"/>
              <a:gd name="connsiteY0" fmla="*/ 223935 h 1254968"/>
              <a:gd name="connsiteX1" fmla="*/ 1156997 w 10599577"/>
              <a:gd name="connsiteY1" fmla="*/ 513184 h 1254968"/>
              <a:gd name="connsiteX2" fmla="*/ 2836507 w 10599577"/>
              <a:gd name="connsiteY2" fmla="*/ 933061 h 1254968"/>
              <a:gd name="connsiteX3" fmla="*/ 4907905 w 10599577"/>
              <a:gd name="connsiteY3" fmla="*/ 1254968 h 1254968"/>
              <a:gd name="connsiteX4" fmla="*/ 6960638 w 10599577"/>
              <a:gd name="connsiteY4" fmla="*/ 895739 h 1254968"/>
              <a:gd name="connsiteX5" fmla="*/ 8546842 w 10599577"/>
              <a:gd name="connsiteY5" fmla="*/ 503853 h 1254968"/>
              <a:gd name="connsiteX6" fmla="*/ 10599577 w 10599577"/>
              <a:gd name="connsiteY6" fmla="*/ 0 h 1254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99577" h="1254968">
                <a:moveTo>
                  <a:pt x="0" y="223935"/>
                </a:moveTo>
                <a:lnTo>
                  <a:pt x="1156997" y="513184"/>
                </a:lnTo>
                <a:lnTo>
                  <a:pt x="2836507" y="933061"/>
                </a:lnTo>
                <a:lnTo>
                  <a:pt x="4907905" y="1254968"/>
                </a:lnTo>
                <a:lnTo>
                  <a:pt x="6960638" y="895739"/>
                </a:lnTo>
                <a:lnTo>
                  <a:pt x="8546842" y="503853"/>
                </a:lnTo>
                <a:lnTo>
                  <a:pt x="10599577" y="0"/>
                </a:lnTo>
              </a:path>
            </a:pathLst>
          </a:custGeom>
          <a:noFill/>
          <a:ln w="19050">
            <a:solidFill>
              <a:schemeClr val="accent1">
                <a:lumMod val="75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Freeform: Shape 4">
            <a:extLst>
              <a:ext uri="{FF2B5EF4-FFF2-40B4-BE49-F238E27FC236}">
                <a16:creationId xmlns:a16="http://schemas.microsoft.com/office/drawing/2014/main" id="{930C8C1C-5F6E-F1D0-8DD3-75C6689DD40F}"/>
              </a:ext>
            </a:extLst>
          </p:cNvPr>
          <p:cNvSpPr/>
          <p:nvPr/>
        </p:nvSpPr>
        <p:spPr>
          <a:xfrm>
            <a:off x="905065" y="3236576"/>
            <a:ext cx="10599577" cy="1254968"/>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 name="connsiteX0" fmla="*/ 0 w 10580915"/>
              <a:gd name="connsiteY0" fmla="*/ 18662 h 438539"/>
              <a:gd name="connsiteX1" fmla="*/ 1119674 w 10580915"/>
              <a:gd name="connsiteY1" fmla="*/ 18662 h 438539"/>
              <a:gd name="connsiteX2" fmla="*/ 2799184 w 10580915"/>
              <a:gd name="connsiteY2" fmla="*/ 438539 h 438539"/>
              <a:gd name="connsiteX3" fmla="*/ 4777276 w 10580915"/>
              <a:gd name="connsiteY3" fmla="*/ 396552 h 438539"/>
              <a:gd name="connsiteX4" fmla="*/ 6923315 w 10580915"/>
              <a:gd name="connsiteY4" fmla="*/ 401217 h 438539"/>
              <a:gd name="connsiteX5" fmla="*/ 8509519 w 10580915"/>
              <a:gd name="connsiteY5" fmla="*/ 9331 h 438539"/>
              <a:gd name="connsiteX6" fmla="*/ 10580915 w 10580915"/>
              <a:gd name="connsiteY6" fmla="*/ 0 h 438539"/>
              <a:gd name="connsiteX0" fmla="*/ 0 w 10580915"/>
              <a:gd name="connsiteY0" fmla="*/ 18662 h 760446"/>
              <a:gd name="connsiteX1" fmla="*/ 1119674 w 10580915"/>
              <a:gd name="connsiteY1" fmla="*/ 18662 h 760446"/>
              <a:gd name="connsiteX2" fmla="*/ 2799184 w 10580915"/>
              <a:gd name="connsiteY2" fmla="*/ 438539 h 760446"/>
              <a:gd name="connsiteX3" fmla="*/ 4870582 w 10580915"/>
              <a:gd name="connsiteY3" fmla="*/ 760446 h 760446"/>
              <a:gd name="connsiteX4" fmla="*/ 6923315 w 10580915"/>
              <a:gd name="connsiteY4" fmla="*/ 401217 h 760446"/>
              <a:gd name="connsiteX5" fmla="*/ 8509519 w 10580915"/>
              <a:gd name="connsiteY5" fmla="*/ 9331 h 760446"/>
              <a:gd name="connsiteX6" fmla="*/ 10580915 w 10580915"/>
              <a:gd name="connsiteY6" fmla="*/ 0 h 760446"/>
              <a:gd name="connsiteX0" fmla="*/ 0 w 10552923"/>
              <a:gd name="connsiteY0" fmla="*/ 0 h 975049"/>
              <a:gd name="connsiteX1" fmla="*/ 1091682 w 10552923"/>
              <a:gd name="connsiteY1" fmla="*/ 233265 h 975049"/>
              <a:gd name="connsiteX2" fmla="*/ 2771192 w 10552923"/>
              <a:gd name="connsiteY2" fmla="*/ 653142 h 975049"/>
              <a:gd name="connsiteX3" fmla="*/ 4842590 w 10552923"/>
              <a:gd name="connsiteY3" fmla="*/ 975049 h 975049"/>
              <a:gd name="connsiteX4" fmla="*/ 6895323 w 10552923"/>
              <a:gd name="connsiteY4" fmla="*/ 615820 h 975049"/>
              <a:gd name="connsiteX5" fmla="*/ 8481527 w 10552923"/>
              <a:gd name="connsiteY5" fmla="*/ 223934 h 975049"/>
              <a:gd name="connsiteX6" fmla="*/ 10552923 w 10552923"/>
              <a:gd name="connsiteY6" fmla="*/ 214603 h 975049"/>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664891"/>
              <a:gd name="connsiteY0" fmla="*/ 233266 h 1254968"/>
              <a:gd name="connsiteX1" fmla="*/ 1222311 w 10664891"/>
              <a:gd name="connsiteY1" fmla="*/ 513184 h 1254968"/>
              <a:gd name="connsiteX2" fmla="*/ 2901821 w 10664891"/>
              <a:gd name="connsiteY2" fmla="*/ 933061 h 1254968"/>
              <a:gd name="connsiteX3" fmla="*/ 4973219 w 10664891"/>
              <a:gd name="connsiteY3" fmla="*/ 1254968 h 1254968"/>
              <a:gd name="connsiteX4" fmla="*/ 7025952 w 10664891"/>
              <a:gd name="connsiteY4" fmla="*/ 895739 h 1254968"/>
              <a:gd name="connsiteX5" fmla="*/ 8612156 w 10664891"/>
              <a:gd name="connsiteY5" fmla="*/ 503853 h 1254968"/>
              <a:gd name="connsiteX6" fmla="*/ 10664891 w 10664891"/>
              <a:gd name="connsiteY6" fmla="*/ 0 h 1254968"/>
              <a:gd name="connsiteX0" fmla="*/ 0 w 10599577"/>
              <a:gd name="connsiteY0" fmla="*/ 223935 h 1254968"/>
              <a:gd name="connsiteX1" fmla="*/ 1156997 w 10599577"/>
              <a:gd name="connsiteY1" fmla="*/ 513184 h 1254968"/>
              <a:gd name="connsiteX2" fmla="*/ 2836507 w 10599577"/>
              <a:gd name="connsiteY2" fmla="*/ 933061 h 1254968"/>
              <a:gd name="connsiteX3" fmla="*/ 4907905 w 10599577"/>
              <a:gd name="connsiteY3" fmla="*/ 1254968 h 1254968"/>
              <a:gd name="connsiteX4" fmla="*/ 6960638 w 10599577"/>
              <a:gd name="connsiteY4" fmla="*/ 895739 h 1254968"/>
              <a:gd name="connsiteX5" fmla="*/ 8546842 w 10599577"/>
              <a:gd name="connsiteY5" fmla="*/ 503853 h 1254968"/>
              <a:gd name="connsiteX6" fmla="*/ 10599577 w 10599577"/>
              <a:gd name="connsiteY6" fmla="*/ 0 h 1254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99577" h="1254968">
                <a:moveTo>
                  <a:pt x="0" y="223935"/>
                </a:moveTo>
                <a:lnTo>
                  <a:pt x="1156997" y="513184"/>
                </a:lnTo>
                <a:lnTo>
                  <a:pt x="2836507" y="933061"/>
                </a:lnTo>
                <a:lnTo>
                  <a:pt x="4907905" y="1254968"/>
                </a:lnTo>
                <a:lnTo>
                  <a:pt x="6960638" y="895739"/>
                </a:lnTo>
                <a:lnTo>
                  <a:pt x="8546842" y="503853"/>
                </a:lnTo>
                <a:lnTo>
                  <a:pt x="10599577" y="0"/>
                </a:lnTo>
              </a:path>
            </a:pathLst>
          </a:custGeom>
          <a:noFill/>
          <a:ln w="19050">
            <a:solidFill>
              <a:schemeClr val="accent1">
                <a:lumMod val="75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 name="Straight Connector 2">
            <a:extLst>
              <a:ext uri="{FF2B5EF4-FFF2-40B4-BE49-F238E27FC236}">
                <a16:creationId xmlns:a16="http://schemas.microsoft.com/office/drawing/2014/main" id="{AAECA4ED-B0A7-0FCD-4F70-6D5D1F3B776A}"/>
              </a:ext>
            </a:extLst>
          </p:cNvPr>
          <p:cNvCxnSpPr>
            <a:cxnSpLocks/>
          </p:cNvCxnSpPr>
          <p:nvPr/>
        </p:nvCxnSpPr>
        <p:spPr>
          <a:xfrm>
            <a:off x="5039996" y="2967135"/>
            <a:ext cx="0" cy="193865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B80BF15-09A3-A431-58FF-4BE94985B60A}"/>
              </a:ext>
            </a:extLst>
          </p:cNvPr>
          <p:cNvCxnSpPr>
            <a:cxnSpLocks/>
          </p:cNvCxnSpPr>
          <p:nvPr/>
        </p:nvCxnSpPr>
        <p:spPr>
          <a:xfrm>
            <a:off x="5039996" y="3515214"/>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739E92D-8024-24AD-29C5-0195F31577DC}"/>
              </a:ext>
            </a:extLst>
          </p:cNvPr>
          <p:cNvCxnSpPr>
            <a:cxnSpLocks/>
          </p:cNvCxnSpPr>
          <p:nvPr/>
        </p:nvCxnSpPr>
        <p:spPr>
          <a:xfrm>
            <a:off x="6517343" y="2967135"/>
            <a:ext cx="0" cy="193865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1114869-9CB1-6572-6EC6-5D572339BAD8}"/>
              </a:ext>
            </a:extLst>
          </p:cNvPr>
          <p:cNvCxnSpPr>
            <a:cxnSpLocks/>
          </p:cNvCxnSpPr>
          <p:nvPr/>
        </p:nvCxnSpPr>
        <p:spPr>
          <a:xfrm>
            <a:off x="6517343" y="3515214"/>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639E9BCE-455C-6637-AE53-0AE980B1F824}"/>
              </a:ext>
            </a:extLst>
          </p:cNvPr>
          <p:cNvSpPr/>
          <p:nvPr/>
        </p:nvSpPr>
        <p:spPr>
          <a:xfrm>
            <a:off x="4131026" y="2500604"/>
            <a:ext cx="3267298" cy="2836505"/>
          </a:xfrm>
          <a:prstGeom prst="ellipse">
            <a:avLst/>
          </a:prstGeom>
          <a:noFill/>
          <a:ln w="47625">
            <a:solidFill>
              <a:srgbClr val="FF9B45"/>
            </a:solidFill>
            <a:prstDash val="dash"/>
          </a:ln>
          <a:effectLst>
            <a:glow rad="139700">
              <a:schemeClr val="accent2">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2" name="TextBox 21">
            <a:extLst>
              <a:ext uri="{FF2B5EF4-FFF2-40B4-BE49-F238E27FC236}">
                <a16:creationId xmlns:a16="http://schemas.microsoft.com/office/drawing/2014/main" id="{9E620DF2-3C8D-0A16-10D8-7ECF2AF25B38}"/>
              </a:ext>
            </a:extLst>
          </p:cNvPr>
          <p:cNvSpPr txBox="1"/>
          <p:nvPr/>
        </p:nvSpPr>
        <p:spPr>
          <a:xfrm>
            <a:off x="4050778" y="5482751"/>
            <a:ext cx="3337773" cy="369332"/>
          </a:xfrm>
          <a:prstGeom prst="rect">
            <a:avLst/>
          </a:prstGeom>
          <a:noFill/>
          <a:ln>
            <a:solidFill>
              <a:schemeClr val="tx1"/>
            </a:solidFill>
          </a:ln>
        </p:spPr>
        <p:txBody>
          <a:bodyPr wrap="none" rtlCol="0">
            <a:spAutoFit/>
          </a:bodyPr>
          <a:lstStyle/>
          <a:p>
            <a:pPr algn="ctr"/>
            <a:r>
              <a:rPr lang="en-AU" dirty="0"/>
              <a:t>Extra infill drilling == $$$ costs</a:t>
            </a:r>
          </a:p>
        </p:txBody>
      </p:sp>
    </p:spTree>
    <p:extLst>
      <p:ext uri="{BB962C8B-B14F-4D97-AF65-F5344CB8AC3E}">
        <p14:creationId xmlns:p14="http://schemas.microsoft.com/office/powerpoint/2010/main" val="4870773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Independent Surfaces</a:t>
            </a:r>
          </a:p>
        </p:txBody>
      </p:sp>
      <p:cxnSp>
        <p:nvCxnSpPr>
          <p:cNvPr id="4" name="Straight Connector 3">
            <a:extLst>
              <a:ext uri="{FF2B5EF4-FFF2-40B4-BE49-F238E27FC236}">
                <a16:creationId xmlns:a16="http://schemas.microsoft.com/office/drawing/2014/main" id="{C84C62C0-0589-1812-7F38-C08B6639AAD5}"/>
              </a:ext>
            </a:extLst>
          </p:cNvPr>
          <p:cNvCxnSpPr>
            <a:cxnSpLocks/>
          </p:cNvCxnSpPr>
          <p:nvPr/>
        </p:nvCxnSpPr>
        <p:spPr>
          <a:xfrm>
            <a:off x="2047981" y="2136710"/>
            <a:ext cx="0" cy="27690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B0DB82A-2C68-1F1B-13B8-6B767816BC7C}"/>
              </a:ext>
            </a:extLst>
          </p:cNvPr>
          <p:cNvCxnSpPr>
            <a:cxnSpLocks/>
          </p:cNvCxnSpPr>
          <p:nvPr/>
        </p:nvCxnSpPr>
        <p:spPr>
          <a:xfrm>
            <a:off x="2047981"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8DC15B2-BD62-32AD-DDA1-45D2017FC23E}"/>
              </a:ext>
            </a:extLst>
          </p:cNvPr>
          <p:cNvCxnSpPr>
            <a:cxnSpLocks/>
          </p:cNvCxnSpPr>
          <p:nvPr/>
        </p:nvCxnSpPr>
        <p:spPr>
          <a:xfrm>
            <a:off x="3702609" y="2136710"/>
            <a:ext cx="0" cy="320039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4D08B12-D995-1EFA-1C0F-318C510DFC94}"/>
              </a:ext>
            </a:extLst>
          </p:cNvPr>
          <p:cNvCxnSpPr>
            <a:cxnSpLocks/>
          </p:cNvCxnSpPr>
          <p:nvPr/>
        </p:nvCxnSpPr>
        <p:spPr>
          <a:xfrm>
            <a:off x="3702609" y="329696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9D6B04-50FE-5391-5770-87D173507EB5}"/>
              </a:ext>
            </a:extLst>
          </p:cNvPr>
          <p:cNvCxnSpPr>
            <a:cxnSpLocks/>
          </p:cNvCxnSpPr>
          <p:nvPr/>
        </p:nvCxnSpPr>
        <p:spPr>
          <a:xfrm>
            <a:off x="7826740" y="2132396"/>
            <a:ext cx="0" cy="31581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C3BE3F8-EEB9-749C-1082-8704AEF9B400}"/>
              </a:ext>
            </a:extLst>
          </p:cNvPr>
          <p:cNvCxnSpPr>
            <a:cxnSpLocks/>
          </p:cNvCxnSpPr>
          <p:nvPr/>
        </p:nvCxnSpPr>
        <p:spPr>
          <a:xfrm>
            <a:off x="7826740" y="3250397"/>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223E7B5-F88C-6067-A93A-0B6FD73D6DED}"/>
              </a:ext>
            </a:extLst>
          </p:cNvPr>
          <p:cNvCxnSpPr>
            <a:cxnSpLocks/>
          </p:cNvCxnSpPr>
          <p:nvPr/>
        </p:nvCxnSpPr>
        <p:spPr>
          <a:xfrm>
            <a:off x="9431606" y="2132396"/>
            <a:ext cx="0" cy="2840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F73E980-6B4E-4C2A-D2A1-BB33FEF1C401}"/>
              </a:ext>
            </a:extLst>
          </p:cNvPr>
          <p:cNvCxnSpPr>
            <a:cxnSpLocks/>
          </p:cNvCxnSpPr>
          <p:nvPr/>
        </p:nvCxnSpPr>
        <p:spPr>
          <a:xfrm>
            <a:off x="9431606"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8F6AE2-7561-E04E-27F2-16631D4FF7F5}"/>
              </a:ext>
            </a:extLst>
          </p:cNvPr>
          <p:cNvCxnSpPr>
            <a:cxnSpLocks/>
          </p:cNvCxnSpPr>
          <p:nvPr/>
        </p:nvCxnSpPr>
        <p:spPr>
          <a:xfrm>
            <a:off x="567860" y="2132396"/>
            <a:ext cx="11039422" cy="0"/>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sp>
        <p:nvSpPr>
          <p:cNvPr id="36" name="Freeform: Shape 35">
            <a:extLst>
              <a:ext uri="{FF2B5EF4-FFF2-40B4-BE49-F238E27FC236}">
                <a16:creationId xmlns:a16="http://schemas.microsoft.com/office/drawing/2014/main" id="{BF9C01B5-5911-DBD2-854C-DE94CE0F8D7C}"/>
              </a:ext>
            </a:extLst>
          </p:cNvPr>
          <p:cNvSpPr/>
          <p:nvPr/>
        </p:nvSpPr>
        <p:spPr>
          <a:xfrm>
            <a:off x="923729" y="2855167"/>
            <a:ext cx="10580915" cy="438539"/>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0915" h="438539">
                <a:moveTo>
                  <a:pt x="0" y="18662"/>
                </a:moveTo>
                <a:lnTo>
                  <a:pt x="1119674" y="18662"/>
                </a:lnTo>
                <a:lnTo>
                  <a:pt x="2799184" y="438539"/>
                </a:lnTo>
                <a:lnTo>
                  <a:pt x="6923315" y="401217"/>
                </a:lnTo>
                <a:lnTo>
                  <a:pt x="8509519" y="9331"/>
                </a:lnTo>
                <a:lnTo>
                  <a:pt x="10580915" y="0"/>
                </a:lnTo>
              </a:path>
            </a:pathLst>
          </a:custGeom>
          <a:noFill/>
          <a:ln w="1905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Freeform: Shape 36">
            <a:extLst>
              <a:ext uri="{FF2B5EF4-FFF2-40B4-BE49-F238E27FC236}">
                <a16:creationId xmlns:a16="http://schemas.microsoft.com/office/drawing/2014/main" id="{7307D239-C448-10CC-C204-5EF565D949F9}"/>
              </a:ext>
            </a:extLst>
          </p:cNvPr>
          <p:cNvSpPr/>
          <p:nvPr/>
        </p:nvSpPr>
        <p:spPr>
          <a:xfrm>
            <a:off x="923729" y="3724848"/>
            <a:ext cx="10580915" cy="438539"/>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0915" h="438539">
                <a:moveTo>
                  <a:pt x="0" y="18662"/>
                </a:moveTo>
                <a:lnTo>
                  <a:pt x="1119674" y="18662"/>
                </a:lnTo>
                <a:lnTo>
                  <a:pt x="2799184" y="438539"/>
                </a:lnTo>
                <a:lnTo>
                  <a:pt x="6923315" y="401217"/>
                </a:lnTo>
                <a:lnTo>
                  <a:pt x="8509519" y="9331"/>
                </a:lnTo>
                <a:lnTo>
                  <a:pt x="10580915" y="0"/>
                </a:lnTo>
              </a:path>
            </a:pathLst>
          </a:custGeom>
          <a:noFill/>
          <a:ln w="19050">
            <a:solidFill>
              <a:srgbClr val="FF0000"/>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Freeform: Shape 1">
            <a:extLst>
              <a:ext uri="{FF2B5EF4-FFF2-40B4-BE49-F238E27FC236}">
                <a16:creationId xmlns:a16="http://schemas.microsoft.com/office/drawing/2014/main" id="{FCBF415C-2BD6-296B-CA5A-73DE361A6C2D}"/>
              </a:ext>
            </a:extLst>
          </p:cNvPr>
          <p:cNvSpPr/>
          <p:nvPr/>
        </p:nvSpPr>
        <p:spPr>
          <a:xfrm>
            <a:off x="905066" y="2354962"/>
            <a:ext cx="10599577" cy="1254968"/>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 name="connsiteX0" fmla="*/ 0 w 10580915"/>
              <a:gd name="connsiteY0" fmla="*/ 18662 h 438539"/>
              <a:gd name="connsiteX1" fmla="*/ 1119674 w 10580915"/>
              <a:gd name="connsiteY1" fmla="*/ 18662 h 438539"/>
              <a:gd name="connsiteX2" fmla="*/ 2799184 w 10580915"/>
              <a:gd name="connsiteY2" fmla="*/ 438539 h 438539"/>
              <a:gd name="connsiteX3" fmla="*/ 4777276 w 10580915"/>
              <a:gd name="connsiteY3" fmla="*/ 396552 h 438539"/>
              <a:gd name="connsiteX4" fmla="*/ 6923315 w 10580915"/>
              <a:gd name="connsiteY4" fmla="*/ 401217 h 438539"/>
              <a:gd name="connsiteX5" fmla="*/ 8509519 w 10580915"/>
              <a:gd name="connsiteY5" fmla="*/ 9331 h 438539"/>
              <a:gd name="connsiteX6" fmla="*/ 10580915 w 10580915"/>
              <a:gd name="connsiteY6" fmla="*/ 0 h 438539"/>
              <a:gd name="connsiteX0" fmla="*/ 0 w 10580915"/>
              <a:gd name="connsiteY0" fmla="*/ 18662 h 760446"/>
              <a:gd name="connsiteX1" fmla="*/ 1119674 w 10580915"/>
              <a:gd name="connsiteY1" fmla="*/ 18662 h 760446"/>
              <a:gd name="connsiteX2" fmla="*/ 2799184 w 10580915"/>
              <a:gd name="connsiteY2" fmla="*/ 438539 h 760446"/>
              <a:gd name="connsiteX3" fmla="*/ 4870582 w 10580915"/>
              <a:gd name="connsiteY3" fmla="*/ 760446 h 760446"/>
              <a:gd name="connsiteX4" fmla="*/ 6923315 w 10580915"/>
              <a:gd name="connsiteY4" fmla="*/ 401217 h 760446"/>
              <a:gd name="connsiteX5" fmla="*/ 8509519 w 10580915"/>
              <a:gd name="connsiteY5" fmla="*/ 9331 h 760446"/>
              <a:gd name="connsiteX6" fmla="*/ 10580915 w 10580915"/>
              <a:gd name="connsiteY6" fmla="*/ 0 h 760446"/>
              <a:gd name="connsiteX0" fmla="*/ 0 w 10552923"/>
              <a:gd name="connsiteY0" fmla="*/ 0 h 975049"/>
              <a:gd name="connsiteX1" fmla="*/ 1091682 w 10552923"/>
              <a:gd name="connsiteY1" fmla="*/ 233265 h 975049"/>
              <a:gd name="connsiteX2" fmla="*/ 2771192 w 10552923"/>
              <a:gd name="connsiteY2" fmla="*/ 653142 h 975049"/>
              <a:gd name="connsiteX3" fmla="*/ 4842590 w 10552923"/>
              <a:gd name="connsiteY3" fmla="*/ 975049 h 975049"/>
              <a:gd name="connsiteX4" fmla="*/ 6895323 w 10552923"/>
              <a:gd name="connsiteY4" fmla="*/ 615820 h 975049"/>
              <a:gd name="connsiteX5" fmla="*/ 8481527 w 10552923"/>
              <a:gd name="connsiteY5" fmla="*/ 223934 h 975049"/>
              <a:gd name="connsiteX6" fmla="*/ 10552923 w 10552923"/>
              <a:gd name="connsiteY6" fmla="*/ 214603 h 975049"/>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664891"/>
              <a:gd name="connsiteY0" fmla="*/ 233266 h 1254968"/>
              <a:gd name="connsiteX1" fmla="*/ 1222311 w 10664891"/>
              <a:gd name="connsiteY1" fmla="*/ 513184 h 1254968"/>
              <a:gd name="connsiteX2" fmla="*/ 2901821 w 10664891"/>
              <a:gd name="connsiteY2" fmla="*/ 933061 h 1254968"/>
              <a:gd name="connsiteX3" fmla="*/ 4973219 w 10664891"/>
              <a:gd name="connsiteY3" fmla="*/ 1254968 h 1254968"/>
              <a:gd name="connsiteX4" fmla="*/ 7025952 w 10664891"/>
              <a:gd name="connsiteY4" fmla="*/ 895739 h 1254968"/>
              <a:gd name="connsiteX5" fmla="*/ 8612156 w 10664891"/>
              <a:gd name="connsiteY5" fmla="*/ 503853 h 1254968"/>
              <a:gd name="connsiteX6" fmla="*/ 10664891 w 10664891"/>
              <a:gd name="connsiteY6" fmla="*/ 0 h 1254968"/>
              <a:gd name="connsiteX0" fmla="*/ 0 w 10599577"/>
              <a:gd name="connsiteY0" fmla="*/ 223935 h 1254968"/>
              <a:gd name="connsiteX1" fmla="*/ 1156997 w 10599577"/>
              <a:gd name="connsiteY1" fmla="*/ 513184 h 1254968"/>
              <a:gd name="connsiteX2" fmla="*/ 2836507 w 10599577"/>
              <a:gd name="connsiteY2" fmla="*/ 933061 h 1254968"/>
              <a:gd name="connsiteX3" fmla="*/ 4907905 w 10599577"/>
              <a:gd name="connsiteY3" fmla="*/ 1254968 h 1254968"/>
              <a:gd name="connsiteX4" fmla="*/ 6960638 w 10599577"/>
              <a:gd name="connsiteY4" fmla="*/ 895739 h 1254968"/>
              <a:gd name="connsiteX5" fmla="*/ 8546842 w 10599577"/>
              <a:gd name="connsiteY5" fmla="*/ 503853 h 1254968"/>
              <a:gd name="connsiteX6" fmla="*/ 10599577 w 10599577"/>
              <a:gd name="connsiteY6" fmla="*/ 0 h 1254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99577" h="1254968">
                <a:moveTo>
                  <a:pt x="0" y="223935"/>
                </a:moveTo>
                <a:lnTo>
                  <a:pt x="1156997" y="513184"/>
                </a:lnTo>
                <a:lnTo>
                  <a:pt x="2836507" y="933061"/>
                </a:lnTo>
                <a:lnTo>
                  <a:pt x="4907905" y="1254968"/>
                </a:lnTo>
                <a:lnTo>
                  <a:pt x="6960638" y="895739"/>
                </a:lnTo>
                <a:lnTo>
                  <a:pt x="8546842" y="503853"/>
                </a:lnTo>
                <a:lnTo>
                  <a:pt x="10599577" y="0"/>
                </a:lnTo>
              </a:path>
            </a:pathLst>
          </a:custGeom>
          <a:noFill/>
          <a:ln w="19050">
            <a:solidFill>
              <a:schemeClr val="accent1">
                <a:lumMod val="75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Freeform: Shape 4">
            <a:extLst>
              <a:ext uri="{FF2B5EF4-FFF2-40B4-BE49-F238E27FC236}">
                <a16:creationId xmlns:a16="http://schemas.microsoft.com/office/drawing/2014/main" id="{930C8C1C-5F6E-F1D0-8DD3-75C6689DD40F}"/>
              </a:ext>
            </a:extLst>
          </p:cNvPr>
          <p:cNvSpPr/>
          <p:nvPr/>
        </p:nvSpPr>
        <p:spPr>
          <a:xfrm>
            <a:off x="905065" y="3236576"/>
            <a:ext cx="10599577" cy="1254968"/>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 name="connsiteX0" fmla="*/ 0 w 10580915"/>
              <a:gd name="connsiteY0" fmla="*/ 18662 h 438539"/>
              <a:gd name="connsiteX1" fmla="*/ 1119674 w 10580915"/>
              <a:gd name="connsiteY1" fmla="*/ 18662 h 438539"/>
              <a:gd name="connsiteX2" fmla="*/ 2799184 w 10580915"/>
              <a:gd name="connsiteY2" fmla="*/ 438539 h 438539"/>
              <a:gd name="connsiteX3" fmla="*/ 4777276 w 10580915"/>
              <a:gd name="connsiteY3" fmla="*/ 396552 h 438539"/>
              <a:gd name="connsiteX4" fmla="*/ 6923315 w 10580915"/>
              <a:gd name="connsiteY4" fmla="*/ 401217 h 438539"/>
              <a:gd name="connsiteX5" fmla="*/ 8509519 w 10580915"/>
              <a:gd name="connsiteY5" fmla="*/ 9331 h 438539"/>
              <a:gd name="connsiteX6" fmla="*/ 10580915 w 10580915"/>
              <a:gd name="connsiteY6" fmla="*/ 0 h 438539"/>
              <a:gd name="connsiteX0" fmla="*/ 0 w 10580915"/>
              <a:gd name="connsiteY0" fmla="*/ 18662 h 760446"/>
              <a:gd name="connsiteX1" fmla="*/ 1119674 w 10580915"/>
              <a:gd name="connsiteY1" fmla="*/ 18662 h 760446"/>
              <a:gd name="connsiteX2" fmla="*/ 2799184 w 10580915"/>
              <a:gd name="connsiteY2" fmla="*/ 438539 h 760446"/>
              <a:gd name="connsiteX3" fmla="*/ 4870582 w 10580915"/>
              <a:gd name="connsiteY3" fmla="*/ 760446 h 760446"/>
              <a:gd name="connsiteX4" fmla="*/ 6923315 w 10580915"/>
              <a:gd name="connsiteY4" fmla="*/ 401217 h 760446"/>
              <a:gd name="connsiteX5" fmla="*/ 8509519 w 10580915"/>
              <a:gd name="connsiteY5" fmla="*/ 9331 h 760446"/>
              <a:gd name="connsiteX6" fmla="*/ 10580915 w 10580915"/>
              <a:gd name="connsiteY6" fmla="*/ 0 h 760446"/>
              <a:gd name="connsiteX0" fmla="*/ 0 w 10552923"/>
              <a:gd name="connsiteY0" fmla="*/ 0 h 975049"/>
              <a:gd name="connsiteX1" fmla="*/ 1091682 w 10552923"/>
              <a:gd name="connsiteY1" fmla="*/ 233265 h 975049"/>
              <a:gd name="connsiteX2" fmla="*/ 2771192 w 10552923"/>
              <a:gd name="connsiteY2" fmla="*/ 653142 h 975049"/>
              <a:gd name="connsiteX3" fmla="*/ 4842590 w 10552923"/>
              <a:gd name="connsiteY3" fmla="*/ 975049 h 975049"/>
              <a:gd name="connsiteX4" fmla="*/ 6895323 w 10552923"/>
              <a:gd name="connsiteY4" fmla="*/ 615820 h 975049"/>
              <a:gd name="connsiteX5" fmla="*/ 8481527 w 10552923"/>
              <a:gd name="connsiteY5" fmla="*/ 223934 h 975049"/>
              <a:gd name="connsiteX6" fmla="*/ 10552923 w 10552923"/>
              <a:gd name="connsiteY6" fmla="*/ 214603 h 975049"/>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664891"/>
              <a:gd name="connsiteY0" fmla="*/ 233266 h 1254968"/>
              <a:gd name="connsiteX1" fmla="*/ 1222311 w 10664891"/>
              <a:gd name="connsiteY1" fmla="*/ 513184 h 1254968"/>
              <a:gd name="connsiteX2" fmla="*/ 2901821 w 10664891"/>
              <a:gd name="connsiteY2" fmla="*/ 933061 h 1254968"/>
              <a:gd name="connsiteX3" fmla="*/ 4973219 w 10664891"/>
              <a:gd name="connsiteY3" fmla="*/ 1254968 h 1254968"/>
              <a:gd name="connsiteX4" fmla="*/ 7025952 w 10664891"/>
              <a:gd name="connsiteY4" fmla="*/ 895739 h 1254968"/>
              <a:gd name="connsiteX5" fmla="*/ 8612156 w 10664891"/>
              <a:gd name="connsiteY5" fmla="*/ 503853 h 1254968"/>
              <a:gd name="connsiteX6" fmla="*/ 10664891 w 10664891"/>
              <a:gd name="connsiteY6" fmla="*/ 0 h 1254968"/>
              <a:gd name="connsiteX0" fmla="*/ 0 w 10599577"/>
              <a:gd name="connsiteY0" fmla="*/ 223935 h 1254968"/>
              <a:gd name="connsiteX1" fmla="*/ 1156997 w 10599577"/>
              <a:gd name="connsiteY1" fmla="*/ 513184 h 1254968"/>
              <a:gd name="connsiteX2" fmla="*/ 2836507 w 10599577"/>
              <a:gd name="connsiteY2" fmla="*/ 933061 h 1254968"/>
              <a:gd name="connsiteX3" fmla="*/ 4907905 w 10599577"/>
              <a:gd name="connsiteY3" fmla="*/ 1254968 h 1254968"/>
              <a:gd name="connsiteX4" fmla="*/ 6960638 w 10599577"/>
              <a:gd name="connsiteY4" fmla="*/ 895739 h 1254968"/>
              <a:gd name="connsiteX5" fmla="*/ 8546842 w 10599577"/>
              <a:gd name="connsiteY5" fmla="*/ 503853 h 1254968"/>
              <a:gd name="connsiteX6" fmla="*/ 10599577 w 10599577"/>
              <a:gd name="connsiteY6" fmla="*/ 0 h 1254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99577" h="1254968">
                <a:moveTo>
                  <a:pt x="0" y="223935"/>
                </a:moveTo>
                <a:lnTo>
                  <a:pt x="1156997" y="513184"/>
                </a:lnTo>
                <a:lnTo>
                  <a:pt x="2836507" y="933061"/>
                </a:lnTo>
                <a:lnTo>
                  <a:pt x="4907905" y="1254968"/>
                </a:lnTo>
                <a:lnTo>
                  <a:pt x="6960638" y="895739"/>
                </a:lnTo>
                <a:lnTo>
                  <a:pt x="8546842" y="503853"/>
                </a:lnTo>
                <a:lnTo>
                  <a:pt x="10599577" y="0"/>
                </a:lnTo>
              </a:path>
            </a:pathLst>
          </a:custGeom>
          <a:noFill/>
          <a:ln w="19050">
            <a:solidFill>
              <a:schemeClr val="accent1">
                <a:lumMod val="75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 name="Straight Connector 2">
            <a:extLst>
              <a:ext uri="{FF2B5EF4-FFF2-40B4-BE49-F238E27FC236}">
                <a16:creationId xmlns:a16="http://schemas.microsoft.com/office/drawing/2014/main" id="{AAECA4ED-B0A7-0FCD-4F70-6D5D1F3B776A}"/>
              </a:ext>
            </a:extLst>
          </p:cNvPr>
          <p:cNvCxnSpPr>
            <a:cxnSpLocks/>
          </p:cNvCxnSpPr>
          <p:nvPr/>
        </p:nvCxnSpPr>
        <p:spPr>
          <a:xfrm>
            <a:off x="5039996" y="2967135"/>
            <a:ext cx="0" cy="193865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B80BF15-09A3-A431-58FF-4BE94985B60A}"/>
              </a:ext>
            </a:extLst>
          </p:cNvPr>
          <p:cNvCxnSpPr>
            <a:cxnSpLocks/>
          </p:cNvCxnSpPr>
          <p:nvPr/>
        </p:nvCxnSpPr>
        <p:spPr>
          <a:xfrm>
            <a:off x="5039996" y="3515214"/>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C739E92D-8024-24AD-29C5-0195F31577DC}"/>
              </a:ext>
            </a:extLst>
          </p:cNvPr>
          <p:cNvCxnSpPr>
            <a:cxnSpLocks/>
          </p:cNvCxnSpPr>
          <p:nvPr/>
        </p:nvCxnSpPr>
        <p:spPr>
          <a:xfrm>
            <a:off x="6517343" y="2967135"/>
            <a:ext cx="0" cy="193865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1114869-9CB1-6572-6EC6-5D572339BAD8}"/>
              </a:ext>
            </a:extLst>
          </p:cNvPr>
          <p:cNvCxnSpPr>
            <a:cxnSpLocks/>
          </p:cNvCxnSpPr>
          <p:nvPr/>
        </p:nvCxnSpPr>
        <p:spPr>
          <a:xfrm>
            <a:off x="6517343" y="3515214"/>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83D6A19B-4781-7ECD-40E7-8A17F0A7A0CA}"/>
              </a:ext>
            </a:extLst>
          </p:cNvPr>
          <p:cNvSpPr txBox="1"/>
          <p:nvPr/>
        </p:nvSpPr>
        <p:spPr>
          <a:xfrm>
            <a:off x="729311" y="5386800"/>
            <a:ext cx="2639037" cy="923330"/>
          </a:xfrm>
          <a:prstGeom prst="rect">
            <a:avLst/>
          </a:prstGeom>
          <a:noFill/>
          <a:ln>
            <a:solidFill>
              <a:schemeClr val="tx1"/>
            </a:solidFill>
          </a:ln>
        </p:spPr>
        <p:txBody>
          <a:bodyPr wrap="square" rtlCol="0">
            <a:spAutoFit/>
          </a:bodyPr>
          <a:lstStyle/>
          <a:p>
            <a:pPr algn="ctr"/>
            <a:r>
              <a:rPr lang="en-AU" dirty="0"/>
              <a:t>Poor forecasts</a:t>
            </a:r>
          </a:p>
          <a:p>
            <a:pPr algn="ctr"/>
            <a:r>
              <a:rPr lang="en-AU" dirty="0"/>
              <a:t>lost marketing/blending opportunity cost </a:t>
            </a:r>
          </a:p>
        </p:txBody>
      </p:sp>
      <p:cxnSp>
        <p:nvCxnSpPr>
          <p:cNvPr id="27" name="Straight Arrow Connector 26">
            <a:extLst>
              <a:ext uri="{FF2B5EF4-FFF2-40B4-BE49-F238E27FC236}">
                <a16:creationId xmlns:a16="http://schemas.microsoft.com/office/drawing/2014/main" id="{4D997BFB-A4C7-B3A8-9EBC-8382FDECEC46}"/>
              </a:ext>
            </a:extLst>
          </p:cNvPr>
          <p:cNvCxnSpPr/>
          <p:nvPr/>
        </p:nvCxnSpPr>
        <p:spPr>
          <a:xfrm flipV="1">
            <a:off x="2752531" y="3429000"/>
            <a:ext cx="2967134" cy="1957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19888A1-C663-1120-59ED-A3AB7D37F328}"/>
              </a:ext>
            </a:extLst>
          </p:cNvPr>
          <p:cNvCxnSpPr>
            <a:cxnSpLocks/>
            <a:stCxn id="25" idx="3"/>
          </p:cNvCxnSpPr>
          <p:nvPr/>
        </p:nvCxnSpPr>
        <p:spPr>
          <a:xfrm flipV="1">
            <a:off x="3368348" y="4301412"/>
            <a:ext cx="2481946" cy="15470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229174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Stacking Surfaces</a:t>
            </a:r>
          </a:p>
        </p:txBody>
      </p:sp>
      <p:cxnSp>
        <p:nvCxnSpPr>
          <p:cNvPr id="4" name="Straight Connector 3">
            <a:extLst>
              <a:ext uri="{FF2B5EF4-FFF2-40B4-BE49-F238E27FC236}">
                <a16:creationId xmlns:a16="http://schemas.microsoft.com/office/drawing/2014/main" id="{C84C62C0-0589-1812-7F38-C08B6639AAD5}"/>
              </a:ext>
            </a:extLst>
          </p:cNvPr>
          <p:cNvCxnSpPr>
            <a:cxnSpLocks/>
          </p:cNvCxnSpPr>
          <p:nvPr/>
        </p:nvCxnSpPr>
        <p:spPr>
          <a:xfrm>
            <a:off x="2047981" y="2136710"/>
            <a:ext cx="0" cy="27690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B0DB82A-2C68-1F1B-13B8-6B767816BC7C}"/>
              </a:ext>
            </a:extLst>
          </p:cNvPr>
          <p:cNvCxnSpPr>
            <a:cxnSpLocks/>
          </p:cNvCxnSpPr>
          <p:nvPr/>
        </p:nvCxnSpPr>
        <p:spPr>
          <a:xfrm>
            <a:off x="2047981"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8DC15B2-BD62-32AD-DDA1-45D2017FC23E}"/>
              </a:ext>
            </a:extLst>
          </p:cNvPr>
          <p:cNvCxnSpPr>
            <a:cxnSpLocks/>
          </p:cNvCxnSpPr>
          <p:nvPr/>
        </p:nvCxnSpPr>
        <p:spPr>
          <a:xfrm>
            <a:off x="3702609" y="2136710"/>
            <a:ext cx="0" cy="320039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4D08B12-D995-1EFA-1C0F-318C510DFC94}"/>
              </a:ext>
            </a:extLst>
          </p:cNvPr>
          <p:cNvCxnSpPr>
            <a:cxnSpLocks/>
          </p:cNvCxnSpPr>
          <p:nvPr/>
        </p:nvCxnSpPr>
        <p:spPr>
          <a:xfrm>
            <a:off x="3702609" y="329696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9D6B04-50FE-5391-5770-87D173507EB5}"/>
              </a:ext>
            </a:extLst>
          </p:cNvPr>
          <p:cNvCxnSpPr>
            <a:cxnSpLocks/>
          </p:cNvCxnSpPr>
          <p:nvPr/>
        </p:nvCxnSpPr>
        <p:spPr>
          <a:xfrm>
            <a:off x="7826740" y="2132396"/>
            <a:ext cx="0" cy="31581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C3BE3F8-EEB9-749C-1082-8704AEF9B400}"/>
              </a:ext>
            </a:extLst>
          </p:cNvPr>
          <p:cNvCxnSpPr>
            <a:cxnSpLocks/>
          </p:cNvCxnSpPr>
          <p:nvPr/>
        </p:nvCxnSpPr>
        <p:spPr>
          <a:xfrm>
            <a:off x="7826740" y="3250397"/>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223E7B5-F88C-6067-A93A-0B6FD73D6DED}"/>
              </a:ext>
            </a:extLst>
          </p:cNvPr>
          <p:cNvCxnSpPr>
            <a:cxnSpLocks/>
          </p:cNvCxnSpPr>
          <p:nvPr/>
        </p:nvCxnSpPr>
        <p:spPr>
          <a:xfrm>
            <a:off x="9431606" y="2132396"/>
            <a:ext cx="0" cy="2840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F73E980-6B4E-4C2A-D2A1-BB33FEF1C401}"/>
              </a:ext>
            </a:extLst>
          </p:cNvPr>
          <p:cNvCxnSpPr>
            <a:cxnSpLocks/>
          </p:cNvCxnSpPr>
          <p:nvPr/>
        </p:nvCxnSpPr>
        <p:spPr>
          <a:xfrm>
            <a:off x="9431606"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8F6AE2-7561-E04E-27F2-16631D4FF7F5}"/>
              </a:ext>
            </a:extLst>
          </p:cNvPr>
          <p:cNvCxnSpPr>
            <a:cxnSpLocks/>
          </p:cNvCxnSpPr>
          <p:nvPr/>
        </p:nvCxnSpPr>
        <p:spPr>
          <a:xfrm>
            <a:off x="567860" y="2132396"/>
            <a:ext cx="11039422" cy="0"/>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sp>
        <p:nvSpPr>
          <p:cNvPr id="2" name="Freeform: Shape 1">
            <a:extLst>
              <a:ext uri="{FF2B5EF4-FFF2-40B4-BE49-F238E27FC236}">
                <a16:creationId xmlns:a16="http://schemas.microsoft.com/office/drawing/2014/main" id="{FCBF415C-2BD6-296B-CA5A-73DE361A6C2D}"/>
              </a:ext>
            </a:extLst>
          </p:cNvPr>
          <p:cNvSpPr/>
          <p:nvPr/>
        </p:nvSpPr>
        <p:spPr>
          <a:xfrm>
            <a:off x="905066" y="2354962"/>
            <a:ext cx="10599577" cy="1254968"/>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 name="connsiteX0" fmla="*/ 0 w 10580915"/>
              <a:gd name="connsiteY0" fmla="*/ 18662 h 438539"/>
              <a:gd name="connsiteX1" fmla="*/ 1119674 w 10580915"/>
              <a:gd name="connsiteY1" fmla="*/ 18662 h 438539"/>
              <a:gd name="connsiteX2" fmla="*/ 2799184 w 10580915"/>
              <a:gd name="connsiteY2" fmla="*/ 438539 h 438539"/>
              <a:gd name="connsiteX3" fmla="*/ 4777276 w 10580915"/>
              <a:gd name="connsiteY3" fmla="*/ 396552 h 438539"/>
              <a:gd name="connsiteX4" fmla="*/ 6923315 w 10580915"/>
              <a:gd name="connsiteY4" fmla="*/ 401217 h 438539"/>
              <a:gd name="connsiteX5" fmla="*/ 8509519 w 10580915"/>
              <a:gd name="connsiteY5" fmla="*/ 9331 h 438539"/>
              <a:gd name="connsiteX6" fmla="*/ 10580915 w 10580915"/>
              <a:gd name="connsiteY6" fmla="*/ 0 h 438539"/>
              <a:gd name="connsiteX0" fmla="*/ 0 w 10580915"/>
              <a:gd name="connsiteY0" fmla="*/ 18662 h 760446"/>
              <a:gd name="connsiteX1" fmla="*/ 1119674 w 10580915"/>
              <a:gd name="connsiteY1" fmla="*/ 18662 h 760446"/>
              <a:gd name="connsiteX2" fmla="*/ 2799184 w 10580915"/>
              <a:gd name="connsiteY2" fmla="*/ 438539 h 760446"/>
              <a:gd name="connsiteX3" fmla="*/ 4870582 w 10580915"/>
              <a:gd name="connsiteY3" fmla="*/ 760446 h 760446"/>
              <a:gd name="connsiteX4" fmla="*/ 6923315 w 10580915"/>
              <a:gd name="connsiteY4" fmla="*/ 401217 h 760446"/>
              <a:gd name="connsiteX5" fmla="*/ 8509519 w 10580915"/>
              <a:gd name="connsiteY5" fmla="*/ 9331 h 760446"/>
              <a:gd name="connsiteX6" fmla="*/ 10580915 w 10580915"/>
              <a:gd name="connsiteY6" fmla="*/ 0 h 760446"/>
              <a:gd name="connsiteX0" fmla="*/ 0 w 10552923"/>
              <a:gd name="connsiteY0" fmla="*/ 0 h 975049"/>
              <a:gd name="connsiteX1" fmla="*/ 1091682 w 10552923"/>
              <a:gd name="connsiteY1" fmla="*/ 233265 h 975049"/>
              <a:gd name="connsiteX2" fmla="*/ 2771192 w 10552923"/>
              <a:gd name="connsiteY2" fmla="*/ 653142 h 975049"/>
              <a:gd name="connsiteX3" fmla="*/ 4842590 w 10552923"/>
              <a:gd name="connsiteY3" fmla="*/ 975049 h 975049"/>
              <a:gd name="connsiteX4" fmla="*/ 6895323 w 10552923"/>
              <a:gd name="connsiteY4" fmla="*/ 615820 h 975049"/>
              <a:gd name="connsiteX5" fmla="*/ 8481527 w 10552923"/>
              <a:gd name="connsiteY5" fmla="*/ 223934 h 975049"/>
              <a:gd name="connsiteX6" fmla="*/ 10552923 w 10552923"/>
              <a:gd name="connsiteY6" fmla="*/ 214603 h 975049"/>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664891"/>
              <a:gd name="connsiteY0" fmla="*/ 233266 h 1254968"/>
              <a:gd name="connsiteX1" fmla="*/ 1222311 w 10664891"/>
              <a:gd name="connsiteY1" fmla="*/ 513184 h 1254968"/>
              <a:gd name="connsiteX2" fmla="*/ 2901821 w 10664891"/>
              <a:gd name="connsiteY2" fmla="*/ 933061 h 1254968"/>
              <a:gd name="connsiteX3" fmla="*/ 4973219 w 10664891"/>
              <a:gd name="connsiteY3" fmla="*/ 1254968 h 1254968"/>
              <a:gd name="connsiteX4" fmla="*/ 7025952 w 10664891"/>
              <a:gd name="connsiteY4" fmla="*/ 895739 h 1254968"/>
              <a:gd name="connsiteX5" fmla="*/ 8612156 w 10664891"/>
              <a:gd name="connsiteY5" fmla="*/ 503853 h 1254968"/>
              <a:gd name="connsiteX6" fmla="*/ 10664891 w 10664891"/>
              <a:gd name="connsiteY6" fmla="*/ 0 h 1254968"/>
              <a:gd name="connsiteX0" fmla="*/ 0 w 10599577"/>
              <a:gd name="connsiteY0" fmla="*/ 223935 h 1254968"/>
              <a:gd name="connsiteX1" fmla="*/ 1156997 w 10599577"/>
              <a:gd name="connsiteY1" fmla="*/ 513184 h 1254968"/>
              <a:gd name="connsiteX2" fmla="*/ 2836507 w 10599577"/>
              <a:gd name="connsiteY2" fmla="*/ 933061 h 1254968"/>
              <a:gd name="connsiteX3" fmla="*/ 4907905 w 10599577"/>
              <a:gd name="connsiteY3" fmla="*/ 1254968 h 1254968"/>
              <a:gd name="connsiteX4" fmla="*/ 6960638 w 10599577"/>
              <a:gd name="connsiteY4" fmla="*/ 895739 h 1254968"/>
              <a:gd name="connsiteX5" fmla="*/ 8546842 w 10599577"/>
              <a:gd name="connsiteY5" fmla="*/ 503853 h 1254968"/>
              <a:gd name="connsiteX6" fmla="*/ 10599577 w 10599577"/>
              <a:gd name="connsiteY6" fmla="*/ 0 h 1254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99577" h="1254968">
                <a:moveTo>
                  <a:pt x="0" y="223935"/>
                </a:moveTo>
                <a:lnTo>
                  <a:pt x="1156997" y="513184"/>
                </a:lnTo>
                <a:lnTo>
                  <a:pt x="2836507" y="933061"/>
                </a:lnTo>
                <a:lnTo>
                  <a:pt x="4907905" y="1254968"/>
                </a:lnTo>
                <a:lnTo>
                  <a:pt x="6960638" y="895739"/>
                </a:lnTo>
                <a:lnTo>
                  <a:pt x="8546842" y="503853"/>
                </a:lnTo>
                <a:lnTo>
                  <a:pt x="10599577" y="0"/>
                </a:lnTo>
              </a:path>
            </a:pathLst>
          </a:custGeom>
          <a:noFill/>
          <a:ln w="19050">
            <a:solidFill>
              <a:schemeClr val="accent1">
                <a:lumMod val="75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extBox 2">
            <a:extLst>
              <a:ext uri="{FF2B5EF4-FFF2-40B4-BE49-F238E27FC236}">
                <a16:creationId xmlns:a16="http://schemas.microsoft.com/office/drawing/2014/main" id="{D3CF85A6-AED2-E037-227B-415CBEF2BF55}"/>
              </a:ext>
            </a:extLst>
          </p:cNvPr>
          <p:cNvSpPr txBox="1"/>
          <p:nvPr/>
        </p:nvSpPr>
        <p:spPr>
          <a:xfrm>
            <a:off x="1690365" y="5386801"/>
            <a:ext cx="1817946" cy="923330"/>
          </a:xfrm>
          <a:prstGeom prst="rect">
            <a:avLst/>
          </a:prstGeom>
          <a:noFill/>
          <a:ln>
            <a:solidFill>
              <a:schemeClr val="tx1"/>
            </a:solidFill>
          </a:ln>
        </p:spPr>
        <p:txBody>
          <a:bodyPr wrap="square" rtlCol="0">
            <a:spAutoFit/>
          </a:bodyPr>
          <a:lstStyle/>
          <a:p>
            <a:pPr algn="ctr"/>
            <a:r>
              <a:rPr lang="en-AU" dirty="0"/>
              <a:t>Reference Surface</a:t>
            </a:r>
          </a:p>
          <a:p>
            <a:pPr algn="ctr"/>
            <a:r>
              <a:rPr lang="en-AU" dirty="0"/>
              <a:t>Roof or Floor</a:t>
            </a:r>
          </a:p>
        </p:txBody>
      </p:sp>
      <p:cxnSp>
        <p:nvCxnSpPr>
          <p:cNvPr id="6" name="Straight Arrow Connector 5">
            <a:extLst>
              <a:ext uri="{FF2B5EF4-FFF2-40B4-BE49-F238E27FC236}">
                <a16:creationId xmlns:a16="http://schemas.microsoft.com/office/drawing/2014/main" id="{5FF5992B-794F-4D29-F35C-F3BB78855751}"/>
              </a:ext>
            </a:extLst>
          </p:cNvPr>
          <p:cNvCxnSpPr>
            <a:cxnSpLocks/>
            <a:stCxn id="3" idx="0"/>
          </p:cNvCxnSpPr>
          <p:nvPr/>
        </p:nvCxnSpPr>
        <p:spPr>
          <a:xfrm flipV="1">
            <a:off x="2599338" y="3250397"/>
            <a:ext cx="414450" cy="21364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Multiplication Sign 19">
            <a:extLst>
              <a:ext uri="{FF2B5EF4-FFF2-40B4-BE49-F238E27FC236}">
                <a16:creationId xmlns:a16="http://schemas.microsoft.com/office/drawing/2014/main" id="{27115658-0EA4-246D-5D5E-A2A456436DF9}"/>
              </a:ext>
            </a:extLst>
          </p:cNvPr>
          <p:cNvSpPr/>
          <p:nvPr/>
        </p:nvSpPr>
        <p:spPr>
          <a:xfrm>
            <a:off x="5357237" y="3176657"/>
            <a:ext cx="914400" cy="914400"/>
          </a:xfrm>
          <a:prstGeom prst="mathMultiply">
            <a:avLst>
              <a:gd name="adj1" fmla="val 0"/>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TextBox 20">
            <a:extLst>
              <a:ext uri="{FF2B5EF4-FFF2-40B4-BE49-F238E27FC236}">
                <a16:creationId xmlns:a16="http://schemas.microsoft.com/office/drawing/2014/main" id="{AD42BAAF-6E87-E5BE-605F-DDA391122AF4}"/>
              </a:ext>
            </a:extLst>
          </p:cNvPr>
          <p:cNvSpPr txBox="1"/>
          <p:nvPr/>
        </p:nvSpPr>
        <p:spPr>
          <a:xfrm>
            <a:off x="4881557" y="5386801"/>
            <a:ext cx="2256361" cy="923330"/>
          </a:xfrm>
          <a:prstGeom prst="rect">
            <a:avLst/>
          </a:prstGeom>
          <a:noFill/>
          <a:ln>
            <a:solidFill>
              <a:schemeClr val="tx1"/>
            </a:solidFill>
          </a:ln>
        </p:spPr>
        <p:txBody>
          <a:bodyPr wrap="square" rtlCol="0">
            <a:spAutoFit/>
          </a:bodyPr>
          <a:lstStyle/>
          <a:p>
            <a:pPr algn="ctr"/>
            <a:r>
              <a:rPr lang="en-AU" dirty="0"/>
              <a:t>Control points &amp; strings “pull” the surface into place.</a:t>
            </a:r>
          </a:p>
        </p:txBody>
      </p:sp>
      <p:cxnSp>
        <p:nvCxnSpPr>
          <p:cNvPr id="22" name="Straight Arrow Connector 21">
            <a:extLst>
              <a:ext uri="{FF2B5EF4-FFF2-40B4-BE49-F238E27FC236}">
                <a16:creationId xmlns:a16="http://schemas.microsoft.com/office/drawing/2014/main" id="{6460F510-D51C-5F55-33F0-F4AE86A0CC2F}"/>
              </a:ext>
            </a:extLst>
          </p:cNvPr>
          <p:cNvCxnSpPr>
            <a:cxnSpLocks/>
            <a:stCxn id="21" idx="0"/>
          </p:cNvCxnSpPr>
          <p:nvPr/>
        </p:nvCxnSpPr>
        <p:spPr>
          <a:xfrm flipH="1" flipV="1">
            <a:off x="5801675" y="3744558"/>
            <a:ext cx="208063" cy="16422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1AB3E81D-E017-67DD-D608-88C6A2B6F498}"/>
              </a:ext>
            </a:extLst>
          </p:cNvPr>
          <p:cNvSpPr txBox="1"/>
          <p:nvPr/>
        </p:nvSpPr>
        <p:spPr>
          <a:xfrm>
            <a:off x="8511164" y="5225015"/>
            <a:ext cx="2867107" cy="1200329"/>
          </a:xfrm>
          <a:prstGeom prst="rect">
            <a:avLst/>
          </a:prstGeom>
          <a:noFill/>
          <a:ln>
            <a:solidFill>
              <a:schemeClr val="tx1"/>
            </a:solidFill>
          </a:ln>
        </p:spPr>
        <p:txBody>
          <a:bodyPr wrap="square" rtlCol="0">
            <a:spAutoFit/>
          </a:bodyPr>
          <a:lstStyle/>
          <a:p>
            <a:pPr algn="ctr"/>
            <a:r>
              <a:rPr lang="en-AU" dirty="0"/>
              <a:t>Control points &amp; strings location determined using dip meters or in-situ measurements</a:t>
            </a:r>
          </a:p>
        </p:txBody>
      </p:sp>
      <p:sp>
        <p:nvSpPr>
          <p:cNvPr id="5" name="Multiplication Sign 4">
            <a:extLst>
              <a:ext uri="{FF2B5EF4-FFF2-40B4-BE49-F238E27FC236}">
                <a16:creationId xmlns:a16="http://schemas.microsoft.com/office/drawing/2014/main" id="{B8FD2348-122E-2B6A-8BD4-74480B1B98B6}"/>
              </a:ext>
            </a:extLst>
          </p:cNvPr>
          <p:cNvSpPr/>
          <p:nvPr/>
        </p:nvSpPr>
        <p:spPr>
          <a:xfrm>
            <a:off x="11047443" y="1897762"/>
            <a:ext cx="914400" cy="914400"/>
          </a:xfrm>
          <a:prstGeom prst="mathMultiply">
            <a:avLst>
              <a:gd name="adj1" fmla="val 0"/>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Multiplication Sign 8">
            <a:extLst>
              <a:ext uri="{FF2B5EF4-FFF2-40B4-BE49-F238E27FC236}">
                <a16:creationId xmlns:a16="http://schemas.microsoft.com/office/drawing/2014/main" id="{CE536C18-CB56-C863-6707-CF4AE547CE6F}"/>
              </a:ext>
            </a:extLst>
          </p:cNvPr>
          <p:cNvSpPr/>
          <p:nvPr/>
        </p:nvSpPr>
        <p:spPr>
          <a:xfrm>
            <a:off x="447866" y="2135554"/>
            <a:ext cx="914400" cy="914400"/>
          </a:xfrm>
          <a:prstGeom prst="mathMultiply">
            <a:avLst>
              <a:gd name="adj1" fmla="val 0"/>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22520877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dirty="0">
                <a:latin typeface="Segoe UI Light" panose="020B0502040204020203" pitchFamily="34" charset="0"/>
                <a:cs typeface="Segoe UI Light" panose="020B0502040204020203" pitchFamily="34" charset="0"/>
              </a:rPr>
              <a:t>Stacking Surfaces</a:t>
            </a:r>
          </a:p>
        </p:txBody>
      </p:sp>
      <p:cxnSp>
        <p:nvCxnSpPr>
          <p:cNvPr id="4" name="Straight Connector 3">
            <a:extLst>
              <a:ext uri="{FF2B5EF4-FFF2-40B4-BE49-F238E27FC236}">
                <a16:creationId xmlns:a16="http://schemas.microsoft.com/office/drawing/2014/main" id="{C84C62C0-0589-1812-7F38-C08B6639AAD5}"/>
              </a:ext>
            </a:extLst>
          </p:cNvPr>
          <p:cNvCxnSpPr>
            <a:cxnSpLocks/>
          </p:cNvCxnSpPr>
          <p:nvPr/>
        </p:nvCxnSpPr>
        <p:spPr>
          <a:xfrm>
            <a:off x="2047981" y="2136710"/>
            <a:ext cx="0" cy="27690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9B0DB82A-2C68-1F1B-13B8-6B767816BC7C}"/>
              </a:ext>
            </a:extLst>
          </p:cNvPr>
          <p:cNvCxnSpPr>
            <a:cxnSpLocks/>
          </p:cNvCxnSpPr>
          <p:nvPr/>
        </p:nvCxnSpPr>
        <p:spPr>
          <a:xfrm>
            <a:off x="2047981"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8DC15B2-BD62-32AD-DDA1-45D2017FC23E}"/>
              </a:ext>
            </a:extLst>
          </p:cNvPr>
          <p:cNvCxnSpPr>
            <a:cxnSpLocks/>
          </p:cNvCxnSpPr>
          <p:nvPr/>
        </p:nvCxnSpPr>
        <p:spPr>
          <a:xfrm>
            <a:off x="3702609" y="2136710"/>
            <a:ext cx="0" cy="320039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4D08B12-D995-1EFA-1C0F-318C510DFC94}"/>
              </a:ext>
            </a:extLst>
          </p:cNvPr>
          <p:cNvCxnSpPr>
            <a:cxnSpLocks/>
          </p:cNvCxnSpPr>
          <p:nvPr/>
        </p:nvCxnSpPr>
        <p:spPr>
          <a:xfrm>
            <a:off x="3702609" y="329696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69D6B04-50FE-5391-5770-87D173507EB5}"/>
              </a:ext>
            </a:extLst>
          </p:cNvPr>
          <p:cNvCxnSpPr>
            <a:cxnSpLocks/>
          </p:cNvCxnSpPr>
          <p:nvPr/>
        </p:nvCxnSpPr>
        <p:spPr>
          <a:xfrm>
            <a:off x="7826740" y="2132396"/>
            <a:ext cx="0" cy="315814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C3BE3F8-EEB9-749C-1082-8704AEF9B400}"/>
              </a:ext>
            </a:extLst>
          </p:cNvPr>
          <p:cNvCxnSpPr>
            <a:cxnSpLocks/>
          </p:cNvCxnSpPr>
          <p:nvPr/>
        </p:nvCxnSpPr>
        <p:spPr>
          <a:xfrm>
            <a:off x="7826740" y="3250397"/>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223E7B5-F88C-6067-A93A-0B6FD73D6DED}"/>
              </a:ext>
            </a:extLst>
          </p:cNvPr>
          <p:cNvCxnSpPr>
            <a:cxnSpLocks/>
          </p:cNvCxnSpPr>
          <p:nvPr/>
        </p:nvCxnSpPr>
        <p:spPr>
          <a:xfrm>
            <a:off x="9431606" y="2132396"/>
            <a:ext cx="0" cy="284082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F73E980-6B4E-4C2A-D2A1-BB33FEF1C401}"/>
              </a:ext>
            </a:extLst>
          </p:cNvPr>
          <p:cNvCxnSpPr>
            <a:cxnSpLocks/>
          </p:cNvCxnSpPr>
          <p:nvPr/>
        </p:nvCxnSpPr>
        <p:spPr>
          <a:xfrm>
            <a:off x="9431606" y="2865642"/>
            <a:ext cx="0" cy="871268"/>
          </a:xfrm>
          <a:prstGeom prst="line">
            <a:avLst/>
          </a:prstGeom>
          <a:ln w="1270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8F6AE2-7561-E04E-27F2-16631D4FF7F5}"/>
              </a:ext>
            </a:extLst>
          </p:cNvPr>
          <p:cNvCxnSpPr>
            <a:cxnSpLocks/>
          </p:cNvCxnSpPr>
          <p:nvPr/>
        </p:nvCxnSpPr>
        <p:spPr>
          <a:xfrm>
            <a:off x="567860" y="2132396"/>
            <a:ext cx="11039422" cy="0"/>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sp>
        <p:nvSpPr>
          <p:cNvPr id="2" name="Freeform: Shape 1">
            <a:extLst>
              <a:ext uri="{FF2B5EF4-FFF2-40B4-BE49-F238E27FC236}">
                <a16:creationId xmlns:a16="http://schemas.microsoft.com/office/drawing/2014/main" id="{FCBF415C-2BD6-296B-CA5A-73DE361A6C2D}"/>
              </a:ext>
            </a:extLst>
          </p:cNvPr>
          <p:cNvSpPr/>
          <p:nvPr/>
        </p:nvSpPr>
        <p:spPr>
          <a:xfrm>
            <a:off x="905066" y="2354962"/>
            <a:ext cx="10599577" cy="1254968"/>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 name="connsiteX0" fmla="*/ 0 w 10580915"/>
              <a:gd name="connsiteY0" fmla="*/ 18662 h 438539"/>
              <a:gd name="connsiteX1" fmla="*/ 1119674 w 10580915"/>
              <a:gd name="connsiteY1" fmla="*/ 18662 h 438539"/>
              <a:gd name="connsiteX2" fmla="*/ 2799184 w 10580915"/>
              <a:gd name="connsiteY2" fmla="*/ 438539 h 438539"/>
              <a:gd name="connsiteX3" fmla="*/ 4777276 w 10580915"/>
              <a:gd name="connsiteY3" fmla="*/ 396552 h 438539"/>
              <a:gd name="connsiteX4" fmla="*/ 6923315 w 10580915"/>
              <a:gd name="connsiteY4" fmla="*/ 401217 h 438539"/>
              <a:gd name="connsiteX5" fmla="*/ 8509519 w 10580915"/>
              <a:gd name="connsiteY5" fmla="*/ 9331 h 438539"/>
              <a:gd name="connsiteX6" fmla="*/ 10580915 w 10580915"/>
              <a:gd name="connsiteY6" fmla="*/ 0 h 438539"/>
              <a:gd name="connsiteX0" fmla="*/ 0 w 10580915"/>
              <a:gd name="connsiteY0" fmla="*/ 18662 h 760446"/>
              <a:gd name="connsiteX1" fmla="*/ 1119674 w 10580915"/>
              <a:gd name="connsiteY1" fmla="*/ 18662 h 760446"/>
              <a:gd name="connsiteX2" fmla="*/ 2799184 w 10580915"/>
              <a:gd name="connsiteY2" fmla="*/ 438539 h 760446"/>
              <a:gd name="connsiteX3" fmla="*/ 4870582 w 10580915"/>
              <a:gd name="connsiteY3" fmla="*/ 760446 h 760446"/>
              <a:gd name="connsiteX4" fmla="*/ 6923315 w 10580915"/>
              <a:gd name="connsiteY4" fmla="*/ 401217 h 760446"/>
              <a:gd name="connsiteX5" fmla="*/ 8509519 w 10580915"/>
              <a:gd name="connsiteY5" fmla="*/ 9331 h 760446"/>
              <a:gd name="connsiteX6" fmla="*/ 10580915 w 10580915"/>
              <a:gd name="connsiteY6" fmla="*/ 0 h 760446"/>
              <a:gd name="connsiteX0" fmla="*/ 0 w 10552923"/>
              <a:gd name="connsiteY0" fmla="*/ 0 h 975049"/>
              <a:gd name="connsiteX1" fmla="*/ 1091682 w 10552923"/>
              <a:gd name="connsiteY1" fmla="*/ 233265 h 975049"/>
              <a:gd name="connsiteX2" fmla="*/ 2771192 w 10552923"/>
              <a:gd name="connsiteY2" fmla="*/ 653142 h 975049"/>
              <a:gd name="connsiteX3" fmla="*/ 4842590 w 10552923"/>
              <a:gd name="connsiteY3" fmla="*/ 975049 h 975049"/>
              <a:gd name="connsiteX4" fmla="*/ 6895323 w 10552923"/>
              <a:gd name="connsiteY4" fmla="*/ 615820 h 975049"/>
              <a:gd name="connsiteX5" fmla="*/ 8481527 w 10552923"/>
              <a:gd name="connsiteY5" fmla="*/ 223934 h 975049"/>
              <a:gd name="connsiteX6" fmla="*/ 10552923 w 10552923"/>
              <a:gd name="connsiteY6" fmla="*/ 214603 h 975049"/>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664891"/>
              <a:gd name="connsiteY0" fmla="*/ 233266 h 1254968"/>
              <a:gd name="connsiteX1" fmla="*/ 1222311 w 10664891"/>
              <a:gd name="connsiteY1" fmla="*/ 513184 h 1254968"/>
              <a:gd name="connsiteX2" fmla="*/ 2901821 w 10664891"/>
              <a:gd name="connsiteY2" fmla="*/ 933061 h 1254968"/>
              <a:gd name="connsiteX3" fmla="*/ 4973219 w 10664891"/>
              <a:gd name="connsiteY3" fmla="*/ 1254968 h 1254968"/>
              <a:gd name="connsiteX4" fmla="*/ 7025952 w 10664891"/>
              <a:gd name="connsiteY4" fmla="*/ 895739 h 1254968"/>
              <a:gd name="connsiteX5" fmla="*/ 8612156 w 10664891"/>
              <a:gd name="connsiteY5" fmla="*/ 503853 h 1254968"/>
              <a:gd name="connsiteX6" fmla="*/ 10664891 w 10664891"/>
              <a:gd name="connsiteY6" fmla="*/ 0 h 1254968"/>
              <a:gd name="connsiteX0" fmla="*/ 0 w 10599577"/>
              <a:gd name="connsiteY0" fmla="*/ 223935 h 1254968"/>
              <a:gd name="connsiteX1" fmla="*/ 1156997 w 10599577"/>
              <a:gd name="connsiteY1" fmla="*/ 513184 h 1254968"/>
              <a:gd name="connsiteX2" fmla="*/ 2836507 w 10599577"/>
              <a:gd name="connsiteY2" fmla="*/ 933061 h 1254968"/>
              <a:gd name="connsiteX3" fmla="*/ 4907905 w 10599577"/>
              <a:gd name="connsiteY3" fmla="*/ 1254968 h 1254968"/>
              <a:gd name="connsiteX4" fmla="*/ 6960638 w 10599577"/>
              <a:gd name="connsiteY4" fmla="*/ 895739 h 1254968"/>
              <a:gd name="connsiteX5" fmla="*/ 8546842 w 10599577"/>
              <a:gd name="connsiteY5" fmla="*/ 503853 h 1254968"/>
              <a:gd name="connsiteX6" fmla="*/ 10599577 w 10599577"/>
              <a:gd name="connsiteY6" fmla="*/ 0 h 1254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99577" h="1254968">
                <a:moveTo>
                  <a:pt x="0" y="223935"/>
                </a:moveTo>
                <a:lnTo>
                  <a:pt x="1156997" y="513184"/>
                </a:lnTo>
                <a:lnTo>
                  <a:pt x="2836507" y="933061"/>
                </a:lnTo>
                <a:lnTo>
                  <a:pt x="4907905" y="1254968"/>
                </a:lnTo>
                <a:lnTo>
                  <a:pt x="6960638" y="895739"/>
                </a:lnTo>
                <a:lnTo>
                  <a:pt x="8546842" y="503853"/>
                </a:lnTo>
                <a:lnTo>
                  <a:pt x="10599577" y="0"/>
                </a:lnTo>
              </a:path>
            </a:pathLst>
          </a:custGeom>
          <a:noFill/>
          <a:ln w="19050">
            <a:solidFill>
              <a:schemeClr val="accent1">
                <a:lumMod val="75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Freeform: Shape 4">
            <a:extLst>
              <a:ext uri="{FF2B5EF4-FFF2-40B4-BE49-F238E27FC236}">
                <a16:creationId xmlns:a16="http://schemas.microsoft.com/office/drawing/2014/main" id="{930C8C1C-5F6E-F1D0-8DD3-75C6689DD40F}"/>
              </a:ext>
            </a:extLst>
          </p:cNvPr>
          <p:cNvSpPr/>
          <p:nvPr/>
        </p:nvSpPr>
        <p:spPr>
          <a:xfrm>
            <a:off x="905065" y="3236576"/>
            <a:ext cx="10599577" cy="1254968"/>
          </a:xfrm>
          <a:custGeom>
            <a:avLst/>
            <a:gdLst>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6" fmla="*/ 9825135 w 10384972"/>
              <a:gd name="connsiteY6" fmla="*/ 419877 h 709126"/>
              <a:gd name="connsiteX0" fmla="*/ 0 w 10384972"/>
              <a:gd name="connsiteY0" fmla="*/ 0 h 709126"/>
              <a:gd name="connsiteX1" fmla="*/ 923731 w 10384972"/>
              <a:gd name="connsiteY1" fmla="*/ 289249 h 709126"/>
              <a:gd name="connsiteX2" fmla="*/ 2603241 w 10384972"/>
              <a:gd name="connsiteY2" fmla="*/ 709126 h 709126"/>
              <a:gd name="connsiteX3" fmla="*/ 6727372 w 10384972"/>
              <a:gd name="connsiteY3" fmla="*/ 671804 h 709126"/>
              <a:gd name="connsiteX4" fmla="*/ 8313576 w 10384972"/>
              <a:gd name="connsiteY4" fmla="*/ 279918 h 709126"/>
              <a:gd name="connsiteX5" fmla="*/ 10384972 w 10384972"/>
              <a:gd name="connsiteY5" fmla="*/ 270587 h 709126"/>
              <a:gd name="connsiteX0" fmla="*/ 0 w 10580915"/>
              <a:gd name="connsiteY0" fmla="*/ 18662 h 438539"/>
              <a:gd name="connsiteX1" fmla="*/ 1119674 w 10580915"/>
              <a:gd name="connsiteY1" fmla="*/ 18662 h 438539"/>
              <a:gd name="connsiteX2" fmla="*/ 2799184 w 10580915"/>
              <a:gd name="connsiteY2" fmla="*/ 438539 h 438539"/>
              <a:gd name="connsiteX3" fmla="*/ 6923315 w 10580915"/>
              <a:gd name="connsiteY3" fmla="*/ 401217 h 438539"/>
              <a:gd name="connsiteX4" fmla="*/ 8509519 w 10580915"/>
              <a:gd name="connsiteY4" fmla="*/ 9331 h 438539"/>
              <a:gd name="connsiteX5" fmla="*/ 10580915 w 10580915"/>
              <a:gd name="connsiteY5" fmla="*/ 0 h 438539"/>
              <a:gd name="connsiteX0" fmla="*/ 0 w 10580915"/>
              <a:gd name="connsiteY0" fmla="*/ 18662 h 438539"/>
              <a:gd name="connsiteX1" fmla="*/ 1119674 w 10580915"/>
              <a:gd name="connsiteY1" fmla="*/ 18662 h 438539"/>
              <a:gd name="connsiteX2" fmla="*/ 2799184 w 10580915"/>
              <a:gd name="connsiteY2" fmla="*/ 438539 h 438539"/>
              <a:gd name="connsiteX3" fmla="*/ 4777276 w 10580915"/>
              <a:gd name="connsiteY3" fmla="*/ 396552 h 438539"/>
              <a:gd name="connsiteX4" fmla="*/ 6923315 w 10580915"/>
              <a:gd name="connsiteY4" fmla="*/ 401217 h 438539"/>
              <a:gd name="connsiteX5" fmla="*/ 8509519 w 10580915"/>
              <a:gd name="connsiteY5" fmla="*/ 9331 h 438539"/>
              <a:gd name="connsiteX6" fmla="*/ 10580915 w 10580915"/>
              <a:gd name="connsiteY6" fmla="*/ 0 h 438539"/>
              <a:gd name="connsiteX0" fmla="*/ 0 w 10580915"/>
              <a:gd name="connsiteY0" fmla="*/ 18662 h 760446"/>
              <a:gd name="connsiteX1" fmla="*/ 1119674 w 10580915"/>
              <a:gd name="connsiteY1" fmla="*/ 18662 h 760446"/>
              <a:gd name="connsiteX2" fmla="*/ 2799184 w 10580915"/>
              <a:gd name="connsiteY2" fmla="*/ 438539 h 760446"/>
              <a:gd name="connsiteX3" fmla="*/ 4870582 w 10580915"/>
              <a:gd name="connsiteY3" fmla="*/ 760446 h 760446"/>
              <a:gd name="connsiteX4" fmla="*/ 6923315 w 10580915"/>
              <a:gd name="connsiteY4" fmla="*/ 401217 h 760446"/>
              <a:gd name="connsiteX5" fmla="*/ 8509519 w 10580915"/>
              <a:gd name="connsiteY5" fmla="*/ 9331 h 760446"/>
              <a:gd name="connsiteX6" fmla="*/ 10580915 w 10580915"/>
              <a:gd name="connsiteY6" fmla="*/ 0 h 760446"/>
              <a:gd name="connsiteX0" fmla="*/ 0 w 10552923"/>
              <a:gd name="connsiteY0" fmla="*/ 0 h 975049"/>
              <a:gd name="connsiteX1" fmla="*/ 1091682 w 10552923"/>
              <a:gd name="connsiteY1" fmla="*/ 233265 h 975049"/>
              <a:gd name="connsiteX2" fmla="*/ 2771192 w 10552923"/>
              <a:gd name="connsiteY2" fmla="*/ 653142 h 975049"/>
              <a:gd name="connsiteX3" fmla="*/ 4842590 w 10552923"/>
              <a:gd name="connsiteY3" fmla="*/ 975049 h 975049"/>
              <a:gd name="connsiteX4" fmla="*/ 6895323 w 10552923"/>
              <a:gd name="connsiteY4" fmla="*/ 615820 h 975049"/>
              <a:gd name="connsiteX5" fmla="*/ 8481527 w 10552923"/>
              <a:gd name="connsiteY5" fmla="*/ 223934 h 975049"/>
              <a:gd name="connsiteX6" fmla="*/ 10552923 w 10552923"/>
              <a:gd name="connsiteY6" fmla="*/ 214603 h 975049"/>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534262"/>
              <a:gd name="connsiteY0" fmla="*/ 279919 h 1254968"/>
              <a:gd name="connsiteX1" fmla="*/ 1091682 w 10534262"/>
              <a:gd name="connsiteY1" fmla="*/ 513184 h 1254968"/>
              <a:gd name="connsiteX2" fmla="*/ 2771192 w 10534262"/>
              <a:gd name="connsiteY2" fmla="*/ 933061 h 1254968"/>
              <a:gd name="connsiteX3" fmla="*/ 4842590 w 10534262"/>
              <a:gd name="connsiteY3" fmla="*/ 1254968 h 1254968"/>
              <a:gd name="connsiteX4" fmla="*/ 6895323 w 10534262"/>
              <a:gd name="connsiteY4" fmla="*/ 895739 h 1254968"/>
              <a:gd name="connsiteX5" fmla="*/ 8481527 w 10534262"/>
              <a:gd name="connsiteY5" fmla="*/ 503853 h 1254968"/>
              <a:gd name="connsiteX6" fmla="*/ 10534262 w 10534262"/>
              <a:gd name="connsiteY6" fmla="*/ 0 h 1254968"/>
              <a:gd name="connsiteX0" fmla="*/ 0 w 10664891"/>
              <a:gd name="connsiteY0" fmla="*/ 233266 h 1254968"/>
              <a:gd name="connsiteX1" fmla="*/ 1222311 w 10664891"/>
              <a:gd name="connsiteY1" fmla="*/ 513184 h 1254968"/>
              <a:gd name="connsiteX2" fmla="*/ 2901821 w 10664891"/>
              <a:gd name="connsiteY2" fmla="*/ 933061 h 1254968"/>
              <a:gd name="connsiteX3" fmla="*/ 4973219 w 10664891"/>
              <a:gd name="connsiteY3" fmla="*/ 1254968 h 1254968"/>
              <a:gd name="connsiteX4" fmla="*/ 7025952 w 10664891"/>
              <a:gd name="connsiteY4" fmla="*/ 895739 h 1254968"/>
              <a:gd name="connsiteX5" fmla="*/ 8612156 w 10664891"/>
              <a:gd name="connsiteY5" fmla="*/ 503853 h 1254968"/>
              <a:gd name="connsiteX6" fmla="*/ 10664891 w 10664891"/>
              <a:gd name="connsiteY6" fmla="*/ 0 h 1254968"/>
              <a:gd name="connsiteX0" fmla="*/ 0 w 10599577"/>
              <a:gd name="connsiteY0" fmla="*/ 223935 h 1254968"/>
              <a:gd name="connsiteX1" fmla="*/ 1156997 w 10599577"/>
              <a:gd name="connsiteY1" fmla="*/ 513184 h 1254968"/>
              <a:gd name="connsiteX2" fmla="*/ 2836507 w 10599577"/>
              <a:gd name="connsiteY2" fmla="*/ 933061 h 1254968"/>
              <a:gd name="connsiteX3" fmla="*/ 4907905 w 10599577"/>
              <a:gd name="connsiteY3" fmla="*/ 1254968 h 1254968"/>
              <a:gd name="connsiteX4" fmla="*/ 6960638 w 10599577"/>
              <a:gd name="connsiteY4" fmla="*/ 895739 h 1254968"/>
              <a:gd name="connsiteX5" fmla="*/ 8546842 w 10599577"/>
              <a:gd name="connsiteY5" fmla="*/ 503853 h 1254968"/>
              <a:gd name="connsiteX6" fmla="*/ 10599577 w 10599577"/>
              <a:gd name="connsiteY6" fmla="*/ 0 h 1254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99577" h="1254968">
                <a:moveTo>
                  <a:pt x="0" y="223935"/>
                </a:moveTo>
                <a:lnTo>
                  <a:pt x="1156997" y="513184"/>
                </a:lnTo>
                <a:lnTo>
                  <a:pt x="2836507" y="933061"/>
                </a:lnTo>
                <a:lnTo>
                  <a:pt x="4907905" y="1254968"/>
                </a:lnTo>
                <a:lnTo>
                  <a:pt x="6960638" y="895739"/>
                </a:lnTo>
                <a:lnTo>
                  <a:pt x="8546842" y="503853"/>
                </a:lnTo>
                <a:lnTo>
                  <a:pt x="10599577" y="0"/>
                </a:lnTo>
              </a:path>
            </a:pathLst>
          </a:custGeom>
          <a:noFill/>
          <a:ln w="19050">
            <a:solidFill>
              <a:schemeClr val="accent1">
                <a:lumMod val="75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extBox 2">
            <a:extLst>
              <a:ext uri="{FF2B5EF4-FFF2-40B4-BE49-F238E27FC236}">
                <a16:creationId xmlns:a16="http://schemas.microsoft.com/office/drawing/2014/main" id="{3ACDB2A0-864A-79E5-3F51-3E7D605EAB61}"/>
              </a:ext>
            </a:extLst>
          </p:cNvPr>
          <p:cNvSpPr txBox="1"/>
          <p:nvPr/>
        </p:nvSpPr>
        <p:spPr>
          <a:xfrm>
            <a:off x="4176906" y="2288425"/>
            <a:ext cx="3181664" cy="923330"/>
          </a:xfrm>
          <a:prstGeom prst="rect">
            <a:avLst/>
          </a:prstGeom>
          <a:noFill/>
          <a:ln>
            <a:solidFill>
              <a:schemeClr val="tx1"/>
            </a:solidFill>
          </a:ln>
        </p:spPr>
        <p:txBody>
          <a:bodyPr wrap="square" rtlCol="0">
            <a:spAutoFit/>
          </a:bodyPr>
          <a:lstStyle/>
          <a:p>
            <a:pPr algn="ctr"/>
            <a:r>
              <a:rPr lang="en-AU" dirty="0"/>
              <a:t>To determine seam roof/floor add/subtract thickness from reference surface</a:t>
            </a:r>
          </a:p>
        </p:txBody>
      </p:sp>
      <p:sp>
        <p:nvSpPr>
          <p:cNvPr id="6" name="Multiplication Sign 5">
            <a:extLst>
              <a:ext uri="{FF2B5EF4-FFF2-40B4-BE49-F238E27FC236}">
                <a16:creationId xmlns:a16="http://schemas.microsoft.com/office/drawing/2014/main" id="{50EBEDDE-2C64-E8D5-741A-1AC07BB7C999}"/>
              </a:ext>
            </a:extLst>
          </p:cNvPr>
          <p:cNvSpPr/>
          <p:nvPr/>
        </p:nvSpPr>
        <p:spPr>
          <a:xfrm>
            <a:off x="5357237" y="3176657"/>
            <a:ext cx="914400" cy="914400"/>
          </a:xfrm>
          <a:prstGeom prst="mathMultiply">
            <a:avLst>
              <a:gd name="adj1" fmla="val 0"/>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TextBox 8">
            <a:extLst>
              <a:ext uri="{FF2B5EF4-FFF2-40B4-BE49-F238E27FC236}">
                <a16:creationId xmlns:a16="http://schemas.microsoft.com/office/drawing/2014/main" id="{D3191B84-9304-7908-4268-BC6777836769}"/>
              </a:ext>
            </a:extLst>
          </p:cNvPr>
          <p:cNvSpPr txBox="1"/>
          <p:nvPr/>
        </p:nvSpPr>
        <p:spPr>
          <a:xfrm>
            <a:off x="850477" y="5595723"/>
            <a:ext cx="3326429" cy="646331"/>
          </a:xfrm>
          <a:prstGeom prst="rect">
            <a:avLst/>
          </a:prstGeom>
          <a:noFill/>
          <a:ln>
            <a:solidFill>
              <a:schemeClr val="tx1"/>
            </a:solidFill>
          </a:ln>
        </p:spPr>
        <p:txBody>
          <a:bodyPr wrap="square" rtlCol="0">
            <a:spAutoFit/>
          </a:bodyPr>
          <a:lstStyle/>
          <a:p>
            <a:pPr algn="ctr"/>
            <a:r>
              <a:rPr lang="en-AU" dirty="0"/>
              <a:t>Removes subjectivity &amp; maintenance of control points.</a:t>
            </a:r>
          </a:p>
        </p:txBody>
      </p:sp>
      <p:sp>
        <p:nvSpPr>
          <p:cNvPr id="16" name="TextBox 15">
            <a:extLst>
              <a:ext uri="{FF2B5EF4-FFF2-40B4-BE49-F238E27FC236}">
                <a16:creationId xmlns:a16="http://schemas.microsoft.com/office/drawing/2014/main" id="{4775EFF0-8B8B-2105-6066-E4F874A0F47B}"/>
              </a:ext>
            </a:extLst>
          </p:cNvPr>
          <p:cNvSpPr txBox="1"/>
          <p:nvPr/>
        </p:nvSpPr>
        <p:spPr>
          <a:xfrm>
            <a:off x="7358570" y="5595723"/>
            <a:ext cx="2765916" cy="646331"/>
          </a:xfrm>
          <a:prstGeom prst="rect">
            <a:avLst/>
          </a:prstGeom>
          <a:noFill/>
          <a:ln>
            <a:solidFill>
              <a:schemeClr val="tx1"/>
            </a:solidFill>
          </a:ln>
        </p:spPr>
        <p:txBody>
          <a:bodyPr wrap="square" rtlCol="0">
            <a:spAutoFit/>
          </a:bodyPr>
          <a:lstStyle/>
          <a:p>
            <a:pPr algn="ctr"/>
            <a:r>
              <a:rPr lang="en-AU" dirty="0"/>
              <a:t>Deterministic solution with problems.</a:t>
            </a:r>
          </a:p>
        </p:txBody>
      </p:sp>
      <p:sp>
        <p:nvSpPr>
          <p:cNvPr id="17" name="Multiplication Sign 16">
            <a:extLst>
              <a:ext uri="{FF2B5EF4-FFF2-40B4-BE49-F238E27FC236}">
                <a16:creationId xmlns:a16="http://schemas.microsoft.com/office/drawing/2014/main" id="{1D7781C8-1B52-C44B-4DD0-577BAEEDDD23}"/>
              </a:ext>
            </a:extLst>
          </p:cNvPr>
          <p:cNvSpPr/>
          <p:nvPr/>
        </p:nvSpPr>
        <p:spPr>
          <a:xfrm>
            <a:off x="11047443" y="1897762"/>
            <a:ext cx="914400" cy="914400"/>
          </a:xfrm>
          <a:prstGeom prst="mathMultiply">
            <a:avLst>
              <a:gd name="adj1" fmla="val 0"/>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Multiplication Sign 17">
            <a:extLst>
              <a:ext uri="{FF2B5EF4-FFF2-40B4-BE49-F238E27FC236}">
                <a16:creationId xmlns:a16="http://schemas.microsoft.com/office/drawing/2014/main" id="{02DD41B8-8538-5F5E-0747-8CBADF7CEF23}"/>
              </a:ext>
            </a:extLst>
          </p:cNvPr>
          <p:cNvSpPr/>
          <p:nvPr/>
        </p:nvSpPr>
        <p:spPr>
          <a:xfrm>
            <a:off x="447866" y="2135554"/>
            <a:ext cx="914400" cy="914400"/>
          </a:xfrm>
          <a:prstGeom prst="mathMultiply">
            <a:avLst>
              <a:gd name="adj1" fmla="val 0"/>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73683752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Cust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10001108_Win32 v2" id="{08D89365-2E4C-432D-9349-8DF9B80AEEA1}" vid="{010FF314-90DF-4A21-BD0D-ADCBA34234A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563EE24-83AF-4B4D-B45B-11D1ECD4364A}">
  <ds:schemaRefs>
    <ds:schemaRef ds:uri="http://schemas.microsoft.com/sharepoint/v3/contenttype/forms"/>
  </ds:schemaRefs>
</ds:datastoreItem>
</file>

<file path=customXml/itemProps2.xml><?xml version="1.0" encoding="utf-8"?>
<ds:datastoreItem xmlns:ds="http://schemas.openxmlformats.org/officeDocument/2006/customXml" ds:itemID="{5A3EE4EA-81C0-48D0-BEBD-A2EFD6B38B42}">
  <ds:schemaRefs>
    <ds:schemaRef ds:uri="http://purl.org/dc/dcmitype/"/>
    <ds:schemaRef ds:uri="http://purl.org/dc/elements/1.1/"/>
    <ds:schemaRef ds:uri="http://purl.org/dc/terms/"/>
    <ds:schemaRef ds:uri="http://schemas.microsoft.com/office/infopath/2007/PartnerControls"/>
    <ds:schemaRef ds:uri="http://schemas.microsoft.com/sharepoint/v3"/>
    <ds:schemaRef ds:uri="http://schemas.microsoft.com/office/2006/documentManagement/types"/>
    <ds:schemaRef ds:uri="230e9df3-be65-4c73-a93b-d1236ebd677e"/>
    <ds:schemaRef ds:uri="71af3243-3dd4-4a8d-8c0d-dd76da1f02a5"/>
    <ds:schemaRef ds:uri="http://schemas.openxmlformats.org/package/2006/metadata/core-properties"/>
    <ds:schemaRef ds:uri="16c05727-aa75-4e4a-9b5f-8a80a1165891"/>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B2FC9C26-AD58-4393-99DE-F67958CF6A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{E1D998D7-E566-492F-A85D-E33A5C9B4351}tf10001108_win32</Template>
  <TotalTime>7128</TotalTime>
  <Words>545</Words>
  <Application>Microsoft Office PowerPoint</Application>
  <PresentationFormat>Widescreen</PresentationFormat>
  <Paragraphs>119</Paragraphs>
  <Slides>28</Slides>
  <Notes>28</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Google Sans</vt:lpstr>
      <vt:lpstr>Aptos</vt:lpstr>
      <vt:lpstr>Arial</vt:lpstr>
      <vt:lpstr>Calibri</vt:lpstr>
      <vt:lpstr>Segoe UI</vt:lpstr>
      <vt:lpstr>Segoe UI Light</vt:lpstr>
      <vt:lpstr>Wingdings</vt:lpstr>
      <vt:lpstr>Custom</vt:lpstr>
      <vt:lpstr>Beyond Traditional Methods:  Radial Basis Functions for Stratigraphic Modelling Innovation in Complex Coal Deposits  Norman Heckscher1, Andrew Hughes2, Barry Saunders1 and Glynne Owen3    1.QGESS Pty Ltd, Brisbane 2.Golding Contractors, Brisbane 3.JB Mining Services, Brisbane</vt:lpstr>
      <vt:lpstr>Introduction</vt:lpstr>
      <vt:lpstr>The Cycle of Geological Understanding</vt:lpstr>
      <vt:lpstr>The Mine Geologist's Modelling Cycle</vt:lpstr>
      <vt:lpstr>Independent Surfaces</vt:lpstr>
      <vt:lpstr>Independent Surfaces</vt:lpstr>
      <vt:lpstr>Independent Surfaces</vt:lpstr>
      <vt:lpstr>Stacking Surfaces</vt:lpstr>
      <vt:lpstr>Stacking Surfaces</vt:lpstr>
      <vt:lpstr>Animation</vt:lpstr>
      <vt:lpstr>Animation</vt:lpstr>
      <vt:lpstr>Denison 1968</vt:lpstr>
      <vt:lpstr>Animation</vt:lpstr>
      <vt:lpstr>IDW vs RBF (synthetic)</vt:lpstr>
      <vt:lpstr>IDW vs RBF (synthetic)</vt:lpstr>
      <vt:lpstr>IDW vs RBF (synthetic)</vt:lpstr>
      <vt:lpstr>IDW vs RBF (synthetic)</vt:lpstr>
      <vt:lpstr>IDW vs RBF (synthetic)</vt:lpstr>
      <vt:lpstr>IDW vs RBF (synthetic)</vt:lpstr>
      <vt:lpstr>Working Examples</vt:lpstr>
      <vt:lpstr>Theory aligns with practice</vt:lpstr>
      <vt:lpstr>Five Easy Steps</vt:lpstr>
      <vt:lpstr>Working Examples</vt:lpstr>
      <vt:lpstr>Working Examples</vt:lpstr>
      <vt:lpstr>Working Examples</vt:lpstr>
      <vt:lpstr>Working Examples – Benefits - Summary</vt:lpstr>
      <vt:lpstr>Working Examples – Thank you! </vt:lpstr>
      <vt:lpstr>IDW vs RBF (synthetic)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Script Conversion</dc:title>
  <dc:creator>norman@qgess.com.au</dc:creator>
  <cp:keywords/>
  <cp:lastModifiedBy>Heckscher, Norman (Clermont - AU)</cp:lastModifiedBy>
  <cp:revision>75</cp:revision>
  <cp:lastPrinted>2024-08-12T01:50:54Z</cp:lastPrinted>
  <dcterms:created xsi:type="dcterms:W3CDTF">2024-02-06T02:49:49Z</dcterms:created>
  <dcterms:modified xsi:type="dcterms:W3CDTF">2024-08-15T02:53:40Z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